
<file path=[Content_Types].xml><?xml version="1.0" encoding="utf-8"?>
<Types xmlns="http://schemas.openxmlformats.org/package/2006/content-types">
  <Default Extension="crdownload" ContentType="image/jpeg"/>
  <Default Extension="jpeg" ContentType="image/jpeg"/>
  <Default Extension="jpg" ContentType="image/jpeg"/>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3"/>
  </p:notesMasterIdLst>
  <p:sldIdLst>
    <p:sldId id="256" r:id="rId2"/>
    <p:sldId id="257" r:id="rId3"/>
    <p:sldId id="258" r:id="rId4"/>
    <p:sldId id="264" r:id="rId5"/>
    <p:sldId id="259" r:id="rId6"/>
    <p:sldId id="260" r:id="rId7"/>
    <p:sldId id="265" r:id="rId8"/>
    <p:sldId id="261" r:id="rId9"/>
    <p:sldId id="266" r:id="rId10"/>
    <p:sldId id="262" r:id="rId11"/>
    <p:sldId id="263" r:id="rId12"/>
    <p:sldId id="267" r:id="rId13"/>
    <p:sldId id="268" r:id="rId14"/>
    <p:sldId id="269" r:id="rId15"/>
    <p:sldId id="270" r:id="rId16"/>
    <p:sldId id="272" r:id="rId17"/>
    <p:sldId id="271" r:id="rId18"/>
    <p:sldId id="273" r:id="rId19"/>
    <p:sldId id="274" r:id="rId20"/>
    <p:sldId id="275" r:id="rId21"/>
    <p:sldId id="276"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elal ÇOPUROĞLU" initials="CÇ" lastIdx="1" clrIdx="0">
    <p:extLst>
      <p:ext uri="{19B8F6BF-5375-455C-9EA6-DF929625EA0E}">
        <p15:presenceInfo xmlns:p15="http://schemas.microsoft.com/office/powerpoint/2012/main" userId="98a9604da976194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94660"/>
  </p:normalViewPr>
  <p:slideViewPr>
    <p:cSldViewPr snapToGrid="0">
      <p:cViewPr varScale="1">
        <p:scale>
          <a:sx n="87" d="100"/>
          <a:sy n="87" d="100"/>
        </p:scale>
        <p:origin x="64"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140AD8-D2C7-4099-BBA1-A7638F1E8988}"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tr-TR"/>
        </a:p>
      </dgm:t>
    </dgm:pt>
    <dgm:pt modelId="{06E8ED02-EA80-46E2-AC67-19E9DC50CF82}">
      <dgm:prSet phldrT="[Metin]"/>
      <dgm:spPr/>
      <dgm:t>
        <a:bodyPr/>
        <a:lstStyle/>
        <a:p>
          <a:r>
            <a:rPr lang="tr-TR" dirty="0"/>
            <a:t>BİLİŞİM TEKNOLOJİLERİ</a:t>
          </a:r>
        </a:p>
      </dgm:t>
    </dgm:pt>
    <dgm:pt modelId="{F0604F26-1C1C-4F9F-8EED-8D1244F86604}" type="parTrans" cxnId="{AAB6FF47-E009-45A3-BAFB-7FC18FA706A6}">
      <dgm:prSet/>
      <dgm:spPr/>
      <dgm:t>
        <a:bodyPr/>
        <a:lstStyle/>
        <a:p>
          <a:endParaRPr lang="tr-TR"/>
        </a:p>
      </dgm:t>
    </dgm:pt>
    <dgm:pt modelId="{579DC555-1BD7-442B-B03C-49F5F1B62063}" type="sibTrans" cxnId="{AAB6FF47-E009-45A3-BAFB-7FC18FA706A6}">
      <dgm:prSet/>
      <dgm:spPr/>
      <dgm:t>
        <a:bodyPr/>
        <a:lstStyle/>
        <a:p>
          <a:endParaRPr lang="tr-TR"/>
        </a:p>
      </dgm:t>
    </dgm:pt>
    <dgm:pt modelId="{AC050DD9-1A37-483C-9D61-D280F7E80135}">
      <dgm:prSet/>
      <dgm:spPr/>
      <dgm:t>
        <a:bodyPr/>
        <a:lstStyle/>
        <a:p>
          <a:r>
            <a:rPr lang="tr-TR" dirty="0"/>
            <a:t>MUHASEBE ve FİNANSMAN</a:t>
          </a:r>
        </a:p>
      </dgm:t>
    </dgm:pt>
    <dgm:pt modelId="{F96CFBAA-F30D-40E5-8E19-AEF1242FC302}" type="parTrans" cxnId="{83EAFC4A-5EE3-4B03-ADDD-6323D50BE367}">
      <dgm:prSet/>
      <dgm:spPr/>
      <dgm:t>
        <a:bodyPr/>
        <a:lstStyle/>
        <a:p>
          <a:endParaRPr lang="tr-TR"/>
        </a:p>
      </dgm:t>
    </dgm:pt>
    <dgm:pt modelId="{FBED08FC-BB0B-40DB-92C3-8703E29B322A}" type="sibTrans" cxnId="{83EAFC4A-5EE3-4B03-ADDD-6323D50BE367}">
      <dgm:prSet/>
      <dgm:spPr/>
      <dgm:t>
        <a:bodyPr/>
        <a:lstStyle/>
        <a:p>
          <a:endParaRPr lang="tr-TR"/>
        </a:p>
      </dgm:t>
    </dgm:pt>
    <dgm:pt modelId="{36884372-1EC7-4EAB-A9C6-7A9CBF5EBE6F}">
      <dgm:prSet/>
      <dgm:spPr/>
      <dgm:t>
        <a:bodyPr/>
        <a:lstStyle/>
        <a:p>
          <a:r>
            <a:rPr lang="tr-TR" dirty="0"/>
            <a:t>BÜRO YÖNETİMİ</a:t>
          </a:r>
        </a:p>
      </dgm:t>
    </dgm:pt>
    <dgm:pt modelId="{7316650E-885E-437D-9E3F-418C78687763}" type="parTrans" cxnId="{5DC925A5-4442-49A1-8758-DA676D3743FA}">
      <dgm:prSet/>
      <dgm:spPr/>
      <dgm:t>
        <a:bodyPr/>
        <a:lstStyle/>
        <a:p>
          <a:endParaRPr lang="tr-TR"/>
        </a:p>
      </dgm:t>
    </dgm:pt>
    <dgm:pt modelId="{3404F827-F196-4A22-8010-6CF42C8255A1}" type="sibTrans" cxnId="{5DC925A5-4442-49A1-8758-DA676D3743FA}">
      <dgm:prSet/>
      <dgm:spPr/>
      <dgm:t>
        <a:bodyPr/>
        <a:lstStyle/>
        <a:p>
          <a:endParaRPr lang="tr-TR"/>
        </a:p>
      </dgm:t>
    </dgm:pt>
    <dgm:pt modelId="{22E75763-738F-464E-8CF1-106C26F721C1}">
      <dgm:prSet/>
      <dgm:spPr/>
      <dgm:t>
        <a:bodyPr/>
        <a:lstStyle/>
        <a:p>
          <a:r>
            <a:rPr lang="tr-TR" dirty="0"/>
            <a:t>BİLGİSAYARLI MUHASEBE</a:t>
          </a:r>
        </a:p>
      </dgm:t>
    </dgm:pt>
    <dgm:pt modelId="{A15CF902-DA46-448D-9008-000FCA8B1AFD}" type="parTrans" cxnId="{A9F185CA-7746-4C0C-9374-382333F6BA1B}">
      <dgm:prSet/>
      <dgm:spPr/>
      <dgm:t>
        <a:bodyPr/>
        <a:lstStyle/>
        <a:p>
          <a:endParaRPr lang="tr-TR"/>
        </a:p>
      </dgm:t>
    </dgm:pt>
    <dgm:pt modelId="{20DC0909-AEE1-47B0-94D6-AA8CC5E759AD}" type="sibTrans" cxnId="{A9F185CA-7746-4C0C-9374-382333F6BA1B}">
      <dgm:prSet/>
      <dgm:spPr/>
      <dgm:t>
        <a:bodyPr/>
        <a:lstStyle/>
        <a:p>
          <a:endParaRPr lang="tr-TR"/>
        </a:p>
      </dgm:t>
    </dgm:pt>
    <dgm:pt modelId="{AA2CC94F-5C67-4DCA-A2A6-0016CBA1EED8}">
      <dgm:prSet/>
      <dgm:spPr/>
      <dgm:t>
        <a:bodyPr/>
        <a:lstStyle/>
        <a:p>
          <a:r>
            <a:rPr lang="tr-TR" dirty="0"/>
            <a:t>DIŞ TİCARET OFİS İŞLEMLERİ</a:t>
          </a:r>
        </a:p>
      </dgm:t>
    </dgm:pt>
    <dgm:pt modelId="{263CFBB8-A147-4469-9EBA-137E5E9D91E8}" type="parTrans" cxnId="{338C8335-A906-4B9B-A647-89FB5C0E5DC6}">
      <dgm:prSet/>
      <dgm:spPr/>
      <dgm:t>
        <a:bodyPr/>
        <a:lstStyle/>
        <a:p>
          <a:endParaRPr lang="tr-TR"/>
        </a:p>
      </dgm:t>
    </dgm:pt>
    <dgm:pt modelId="{0E83B421-FD94-4C14-B0CB-181DC937DA51}" type="sibTrans" cxnId="{338C8335-A906-4B9B-A647-89FB5C0E5DC6}">
      <dgm:prSet/>
      <dgm:spPr/>
      <dgm:t>
        <a:bodyPr/>
        <a:lstStyle/>
        <a:p>
          <a:endParaRPr lang="tr-TR"/>
        </a:p>
      </dgm:t>
    </dgm:pt>
    <dgm:pt modelId="{4BF91C69-0100-4654-B122-D6F66A4C177D}" type="pres">
      <dgm:prSet presAssocID="{DB140AD8-D2C7-4099-BBA1-A7638F1E8988}" presName="hierChild1" presStyleCnt="0">
        <dgm:presLayoutVars>
          <dgm:chPref val="1"/>
          <dgm:dir/>
          <dgm:animOne val="branch"/>
          <dgm:animLvl val="lvl"/>
          <dgm:resizeHandles/>
        </dgm:presLayoutVars>
      </dgm:prSet>
      <dgm:spPr/>
    </dgm:pt>
    <dgm:pt modelId="{2AB1E0BF-CBA3-4C5C-912A-F007EC2776AC}" type="pres">
      <dgm:prSet presAssocID="{06E8ED02-EA80-46E2-AC67-19E9DC50CF82}" presName="hierRoot1" presStyleCnt="0"/>
      <dgm:spPr/>
    </dgm:pt>
    <dgm:pt modelId="{745276E2-8E89-4490-9A57-4BB504DB2C1A}" type="pres">
      <dgm:prSet presAssocID="{06E8ED02-EA80-46E2-AC67-19E9DC50CF82}" presName="composite" presStyleCnt="0"/>
      <dgm:spPr/>
    </dgm:pt>
    <dgm:pt modelId="{7CBA0EEB-730D-4530-8A8C-58E5A3DB6177}" type="pres">
      <dgm:prSet presAssocID="{06E8ED02-EA80-46E2-AC67-19E9DC50CF82}" presName="background" presStyleLbl="node0" presStyleIdx="0" presStyleCnt="3"/>
      <dgm:spPr/>
    </dgm:pt>
    <dgm:pt modelId="{637D7633-3920-4896-B19F-C70C3B3E3BD6}" type="pres">
      <dgm:prSet presAssocID="{06E8ED02-EA80-46E2-AC67-19E9DC50CF82}" presName="text" presStyleLbl="fgAcc0" presStyleIdx="0" presStyleCnt="3">
        <dgm:presLayoutVars>
          <dgm:chPref val="3"/>
        </dgm:presLayoutVars>
      </dgm:prSet>
      <dgm:spPr/>
    </dgm:pt>
    <dgm:pt modelId="{2522482A-36B4-4912-BE6E-4EB54BAA5269}" type="pres">
      <dgm:prSet presAssocID="{06E8ED02-EA80-46E2-AC67-19E9DC50CF82}" presName="hierChild2" presStyleCnt="0"/>
      <dgm:spPr/>
    </dgm:pt>
    <dgm:pt modelId="{6F7541BC-112C-4697-8DC1-B72A8D17A4AF}" type="pres">
      <dgm:prSet presAssocID="{AC050DD9-1A37-483C-9D61-D280F7E80135}" presName="hierRoot1" presStyleCnt="0"/>
      <dgm:spPr/>
    </dgm:pt>
    <dgm:pt modelId="{52E3237F-E3B0-4DB7-A88E-79D2D8422389}" type="pres">
      <dgm:prSet presAssocID="{AC050DD9-1A37-483C-9D61-D280F7E80135}" presName="composite" presStyleCnt="0"/>
      <dgm:spPr/>
    </dgm:pt>
    <dgm:pt modelId="{F599BD4D-20EB-4B1D-B16F-6A204A940FAA}" type="pres">
      <dgm:prSet presAssocID="{AC050DD9-1A37-483C-9D61-D280F7E80135}" presName="background" presStyleLbl="node0" presStyleIdx="1" presStyleCnt="3"/>
      <dgm:spPr/>
    </dgm:pt>
    <dgm:pt modelId="{20DB3C82-D023-456C-982C-ED27ABD74D6E}" type="pres">
      <dgm:prSet presAssocID="{AC050DD9-1A37-483C-9D61-D280F7E80135}" presName="text" presStyleLbl="fgAcc0" presStyleIdx="1" presStyleCnt="3">
        <dgm:presLayoutVars>
          <dgm:chPref val="3"/>
        </dgm:presLayoutVars>
      </dgm:prSet>
      <dgm:spPr/>
    </dgm:pt>
    <dgm:pt modelId="{B229940D-CE33-4DEB-A81C-FB2DC04CE3F1}" type="pres">
      <dgm:prSet presAssocID="{AC050DD9-1A37-483C-9D61-D280F7E80135}" presName="hierChild2" presStyleCnt="0"/>
      <dgm:spPr/>
    </dgm:pt>
    <dgm:pt modelId="{7F2F3730-A26B-4E85-A81C-EF95EAA95C57}" type="pres">
      <dgm:prSet presAssocID="{A15CF902-DA46-448D-9008-000FCA8B1AFD}" presName="Name10" presStyleLbl="parChTrans1D2" presStyleIdx="0" presStyleCnt="2"/>
      <dgm:spPr/>
    </dgm:pt>
    <dgm:pt modelId="{CE4E18E2-9D34-480B-9612-20D87A2E220C}" type="pres">
      <dgm:prSet presAssocID="{22E75763-738F-464E-8CF1-106C26F721C1}" presName="hierRoot2" presStyleCnt="0"/>
      <dgm:spPr/>
    </dgm:pt>
    <dgm:pt modelId="{2E954DAE-C6F7-4731-9C2B-8DE5E644CF51}" type="pres">
      <dgm:prSet presAssocID="{22E75763-738F-464E-8CF1-106C26F721C1}" presName="composite2" presStyleCnt="0"/>
      <dgm:spPr/>
    </dgm:pt>
    <dgm:pt modelId="{DD041082-CD7A-4C33-9D8A-86782801FD9C}" type="pres">
      <dgm:prSet presAssocID="{22E75763-738F-464E-8CF1-106C26F721C1}" presName="background2" presStyleLbl="node2" presStyleIdx="0" presStyleCnt="2"/>
      <dgm:spPr/>
    </dgm:pt>
    <dgm:pt modelId="{4CE69F42-F178-466A-944A-561C38325064}" type="pres">
      <dgm:prSet presAssocID="{22E75763-738F-464E-8CF1-106C26F721C1}" presName="text2" presStyleLbl="fgAcc2" presStyleIdx="0" presStyleCnt="2" custLinFactNeighborX="-284" custLinFactNeighborY="-1342">
        <dgm:presLayoutVars>
          <dgm:chPref val="3"/>
        </dgm:presLayoutVars>
      </dgm:prSet>
      <dgm:spPr/>
    </dgm:pt>
    <dgm:pt modelId="{376103C4-237F-45A2-B846-D7F52DFE8191}" type="pres">
      <dgm:prSet presAssocID="{22E75763-738F-464E-8CF1-106C26F721C1}" presName="hierChild3" presStyleCnt="0"/>
      <dgm:spPr/>
    </dgm:pt>
    <dgm:pt modelId="{455FC788-9E47-40A8-84F0-925896CC3C5F}" type="pres">
      <dgm:prSet presAssocID="{263CFBB8-A147-4469-9EBA-137E5E9D91E8}" presName="Name10" presStyleLbl="parChTrans1D2" presStyleIdx="1" presStyleCnt="2"/>
      <dgm:spPr/>
    </dgm:pt>
    <dgm:pt modelId="{AAB91E3C-D838-41B8-84E4-317ADF416D5A}" type="pres">
      <dgm:prSet presAssocID="{AA2CC94F-5C67-4DCA-A2A6-0016CBA1EED8}" presName="hierRoot2" presStyleCnt="0"/>
      <dgm:spPr/>
    </dgm:pt>
    <dgm:pt modelId="{1BA9838F-A740-4858-88CA-692FB0741DC8}" type="pres">
      <dgm:prSet presAssocID="{AA2CC94F-5C67-4DCA-A2A6-0016CBA1EED8}" presName="composite2" presStyleCnt="0"/>
      <dgm:spPr/>
    </dgm:pt>
    <dgm:pt modelId="{4ED87C2D-26BF-4729-8080-130BE897711E}" type="pres">
      <dgm:prSet presAssocID="{AA2CC94F-5C67-4DCA-A2A6-0016CBA1EED8}" presName="background2" presStyleLbl="node2" presStyleIdx="1" presStyleCnt="2"/>
      <dgm:spPr/>
    </dgm:pt>
    <dgm:pt modelId="{DBFFEF64-9806-41A0-9310-489FAF9E2EB7}" type="pres">
      <dgm:prSet presAssocID="{AA2CC94F-5C67-4DCA-A2A6-0016CBA1EED8}" presName="text2" presStyleLbl="fgAcc2" presStyleIdx="1" presStyleCnt="2">
        <dgm:presLayoutVars>
          <dgm:chPref val="3"/>
        </dgm:presLayoutVars>
      </dgm:prSet>
      <dgm:spPr/>
    </dgm:pt>
    <dgm:pt modelId="{3ACD263C-04A1-4015-9825-B5C5BA8D885D}" type="pres">
      <dgm:prSet presAssocID="{AA2CC94F-5C67-4DCA-A2A6-0016CBA1EED8}" presName="hierChild3" presStyleCnt="0"/>
      <dgm:spPr/>
    </dgm:pt>
    <dgm:pt modelId="{7C55E39D-2CEE-4483-B19E-3F821B76E3AD}" type="pres">
      <dgm:prSet presAssocID="{36884372-1EC7-4EAB-A9C6-7A9CBF5EBE6F}" presName="hierRoot1" presStyleCnt="0"/>
      <dgm:spPr/>
    </dgm:pt>
    <dgm:pt modelId="{27816554-C76A-4B1B-8EF3-EF5DD3D5AE45}" type="pres">
      <dgm:prSet presAssocID="{36884372-1EC7-4EAB-A9C6-7A9CBF5EBE6F}" presName="composite" presStyleCnt="0"/>
      <dgm:spPr/>
    </dgm:pt>
    <dgm:pt modelId="{161690F8-751B-4F5F-AFCD-C54C2BC4F534}" type="pres">
      <dgm:prSet presAssocID="{36884372-1EC7-4EAB-A9C6-7A9CBF5EBE6F}" presName="background" presStyleLbl="node0" presStyleIdx="2" presStyleCnt="3"/>
      <dgm:spPr/>
    </dgm:pt>
    <dgm:pt modelId="{77DFADB1-567A-438A-9AD1-82B4B684F99F}" type="pres">
      <dgm:prSet presAssocID="{36884372-1EC7-4EAB-A9C6-7A9CBF5EBE6F}" presName="text" presStyleLbl="fgAcc0" presStyleIdx="2" presStyleCnt="3">
        <dgm:presLayoutVars>
          <dgm:chPref val="3"/>
        </dgm:presLayoutVars>
      </dgm:prSet>
      <dgm:spPr/>
    </dgm:pt>
    <dgm:pt modelId="{FA6E3F46-647C-4EF2-92E8-8997E0F41BBC}" type="pres">
      <dgm:prSet presAssocID="{36884372-1EC7-4EAB-A9C6-7A9CBF5EBE6F}" presName="hierChild2" presStyleCnt="0"/>
      <dgm:spPr/>
    </dgm:pt>
  </dgm:ptLst>
  <dgm:cxnLst>
    <dgm:cxn modelId="{C64CE41E-DDC5-48DD-B45E-BE73B01DE4B2}" type="presOf" srcId="{06E8ED02-EA80-46E2-AC67-19E9DC50CF82}" destId="{637D7633-3920-4896-B19F-C70C3B3E3BD6}" srcOrd="0" destOrd="0" presId="urn:microsoft.com/office/officeart/2005/8/layout/hierarchy1"/>
    <dgm:cxn modelId="{338C8335-A906-4B9B-A647-89FB5C0E5DC6}" srcId="{AC050DD9-1A37-483C-9D61-D280F7E80135}" destId="{AA2CC94F-5C67-4DCA-A2A6-0016CBA1EED8}" srcOrd="1" destOrd="0" parTransId="{263CFBB8-A147-4469-9EBA-137E5E9D91E8}" sibTransId="{0E83B421-FD94-4C14-B0CB-181DC937DA51}"/>
    <dgm:cxn modelId="{DF6BD965-B13B-42A0-956E-2ECFFB244C27}" type="presOf" srcId="{A15CF902-DA46-448D-9008-000FCA8B1AFD}" destId="{7F2F3730-A26B-4E85-A81C-EF95EAA95C57}" srcOrd="0" destOrd="0" presId="urn:microsoft.com/office/officeart/2005/8/layout/hierarchy1"/>
    <dgm:cxn modelId="{AAB6FF47-E009-45A3-BAFB-7FC18FA706A6}" srcId="{DB140AD8-D2C7-4099-BBA1-A7638F1E8988}" destId="{06E8ED02-EA80-46E2-AC67-19E9DC50CF82}" srcOrd="0" destOrd="0" parTransId="{F0604F26-1C1C-4F9F-8EED-8D1244F86604}" sibTransId="{579DC555-1BD7-442B-B03C-49F5F1B62063}"/>
    <dgm:cxn modelId="{83EAFC4A-5EE3-4B03-ADDD-6323D50BE367}" srcId="{DB140AD8-D2C7-4099-BBA1-A7638F1E8988}" destId="{AC050DD9-1A37-483C-9D61-D280F7E80135}" srcOrd="1" destOrd="0" parTransId="{F96CFBAA-F30D-40E5-8E19-AEF1242FC302}" sibTransId="{FBED08FC-BB0B-40DB-92C3-8703E29B322A}"/>
    <dgm:cxn modelId="{74C31D6F-D2E6-4F57-A871-2B59CC061436}" type="presOf" srcId="{DB140AD8-D2C7-4099-BBA1-A7638F1E8988}" destId="{4BF91C69-0100-4654-B122-D6F66A4C177D}" srcOrd="0" destOrd="0" presId="urn:microsoft.com/office/officeart/2005/8/layout/hierarchy1"/>
    <dgm:cxn modelId="{ED42DB7B-1762-4C9A-8993-9220439AACCA}" type="presOf" srcId="{AA2CC94F-5C67-4DCA-A2A6-0016CBA1EED8}" destId="{DBFFEF64-9806-41A0-9310-489FAF9E2EB7}" srcOrd="0" destOrd="0" presId="urn:microsoft.com/office/officeart/2005/8/layout/hierarchy1"/>
    <dgm:cxn modelId="{2A1880A3-2378-48D3-BC3D-B1AC0B994232}" type="presOf" srcId="{36884372-1EC7-4EAB-A9C6-7A9CBF5EBE6F}" destId="{77DFADB1-567A-438A-9AD1-82B4B684F99F}" srcOrd="0" destOrd="0" presId="urn:microsoft.com/office/officeart/2005/8/layout/hierarchy1"/>
    <dgm:cxn modelId="{5DC925A5-4442-49A1-8758-DA676D3743FA}" srcId="{DB140AD8-D2C7-4099-BBA1-A7638F1E8988}" destId="{36884372-1EC7-4EAB-A9C6-7A9CBF5EBE6F}" srcOrd="2" destOrd="0" parTransId="{7316650E-885E-437D-9E3F-418C78687763}" sibTransId="{3404F827-F196-4A22-8010-6CF42C8255A1}"/>
    <dgm:cxn modelId="{BED127BA-42D2-4FCC-B276-90194AC7BB33}" type="presOf" srcId="{AC050DD9-1A37-483C-9D61-D280F7E80135}" destId="{20DB3C82-D023-456C-982C-ED27ABD74D6E}" srcOrd="0" destOrd="0" presId="urn:microsoft.com/office/officeart/2005/8/layout/hierarchy1"/>
    <dgm:cxn modelId="{A9F185CA-7746-4C0C-9374-382333F6BA1B}" srcId="{AC050DD9-1A37-483C-9D61-D280F7E80135}" destId="{22E75763-738F-464E-8CF1-106C26F721C1}" srcOrd="0" destOrd="0" parTransId="{A15CF902-DA46-448D-9008-000FCA8B1AFD}" sibTransId="{20DC0909-AEE1-47B0-94D6-AA8CC5E759AD}"/>
    <dgm:cxn modelId="{D92092D4-FD35-4DDD-9F1D-9A3D5A90EF90}" type="presOf" srcId="{22E75763-738F-464E-8CF1-106C26F721C1}" destId="{4CE69F42-F178-466A-944A-561C38325064}" srcOrd="0" destOrd="0" presId="urn:microsoft.com/office/officeart/2005/8/layout/hierarchy1"/>
    <dgm:cxn modelId="{601940F1-3C86-4F06-B499-D7A0E4E56810}" type="presOf" srcId="{263CFBB8-A147-4469-9EBA-137E5E9D91E8}" destId="{455FC788-9E47-40A8-84F0-925896CC3C5F}" srcOrd="0" destOrd="0" presId="urn:microsoft.com/office/officeart/2005/8/layout/hierarchy1"/>
    <dgm:cxn modelId="{9E56C1C0-9BB9-4719-B965-6244637E0845}" type="presParOf" srcId="{4BF91C69-0100-4654-B122-D6F66A4C177D}" destId="{2AB1E0BF-CBA3-4C5C-912A-F007EC2776AC}" srcOrd="0" destOrd="0" presId="urn:microsoft.com/office/officeart/2005/8/layout/hierarchy1"/>
    <dgm:cxn modelId="{013DEA92-6049-4464-A2EF-AA1FA5A9DC54}" type="presParOf" srcId="{2AB1E0BF-CBA3-4C5C-912A-F007EC2776AC}" destId="{745276E2-8E89-4490-9A57-4BB504DB2C1A}" srcOrd="0" destOrd="0" presId="urn:microsoft.com/office/officeart/2005/8/layout/hierarchy1"/>
    <dgm:cxn modelId="{CEBFA44E-66CA-40B6-8DD1-AA9FD8F96723}" type="presParOf" srcId="{745276E2-8E89-4490-9A57-4BB504DB2C1A}" destId="{7CBA0EEB-730D-4530-8A8C-58E5A3DB6177}" srcOrd="0" destOrd="0" presId="urn:microsoft.com/office/officeart/2005/8/layout/hierarchy1"/>
    <dgm:cxn modelId="{854AD24D-47C8-40BD-A606-75B1322F72F8}" type="presParOf" srcId="{745276E2-8E89-4490-9A57-4BB504DB2C1A}" destId="{637D7633-3920-4896-B19F-C70C3B3E3BD6}" srcOrd="1" destOrd="0" presId="urn:microsoft.com/office/officeart/2005/8/layout/hierarchy1"/>
    <dgm:cxn modelId="{DD3162A2-8CDB-4B56-8E79-56921405EB5D}" type="presParOf" srcId="{2AB1E0BF-CBA3-4C5C-912A-F007EC2776AC}" destId="{2522482A-36B4-4912-BE6E-4EB54BAA5269}" srcOrd="1" destOrd="0" presId="urn:microsoft.com/office/officeart/2005/8/layout/hierarchy1"/>
    <dgm:cxn modelId="{C6C26D51-6A33-4D9F-B439-3B03240BF55C}" type="presParOf" srcId="{4BF91C69-0100-4654-B122-D6F66A4C177D}" destId="{6F7541BC-112C-4697-8DC1-B72A8D17A4AF}" srcOrd="1" destOrd="0" presId="urn:microsoft.com/office/officeart/2005/8/layout/hierarchy1"/>
    <dgm:cxn modelId="{C0F8FE7F-A652-44F3-9E21-B1B2D85EE7E6}" type="presParOf" srcId="{6F7541BC-112C-4697-8DC1-B72A8D17A4AF}" destId="{52E3237F-E3B0-4DB7-A88E-79D2D8422389}" srcOrd="0" destOrd="0" presId="urn:microsoft.com/office/officeart/2005/8/layout/hierarchy1"/>
    <dgm:cxn modelId="{3C1F37EC-CCD8-4A51-B24E-D421ED2CAC4B}" type="presParOf" srcId="{52E3237F-E3B0-4DB7-A88E-79D2D8422389}" destId="{F599BD4D-20EB-4B1D-B16F-6A204A940FAA}" srcOrd="0" destOrd="0" presId="urn:microsoft.com/office/officeart/2005/8/layout/hierarchy1"/>
    <dgm:cxn modelId="{7279BF97-B64E-4894-AB46-22C27E008545}" type="presParOf" srcId="{52E3237F-E3B0-4DB7-A88E-79D2D8422389}" destId="{20DB3C82-D023-456C-982C-ED27ABD74D6E}" srcOrd="1" destOrd="0" presId="urn:microsoft.com/office/officeart/2005/8/layout/hierarchy1"/>
    <dgm:cxn modelId="{0AB146CA-83F6-4D22-9A5E-55F1E6E3C866}" type="presParOf" srcId="{6F7541BC-112C-4697-8DC1-B72A8D17A4AF}" destId="{B229940D-CE33-4DEB-A81C-FB2DC04CE3F1}" srcOrd="1" destOrd="0" presId="urn:microsoft.com/office/officeart/2005/8/layout/hierarchy1"/>
    <dgm:cxn modelId="{93F78669-9AF5-4FF3-866A-368175C02400}" type="presParOf" srcId="{B229940D-CE33-4DEB-A81C-FB2DC04CE3F1}" destId="{7F2F3730-A26B-4E85-A81C-EF95EAA95C57}" srcOrd="0" destOrd="0" presId="urn:microsoft.com/office/officeart/2005/8/layout/hierarchy1"/>
    <dgm:cxn modelId="{B260106E-2CC7-4CCB-808B-7739B4459BF6}" type="presParOf" srcId="{B229940D-CE33-4DEB-A81C-FB2DC04CE3F1}" destId="{CE4E18E2-9D34-480B-9612-20D87A2E220C}" srcOrd="1" destOrd="0" presId="urn:microsoft.com/office/officeart/2005/8/layout/hierarchy1"/>
    <dgm:cxn modelId="{6D6D5EEC-136C-49A4-B26D-B10739C7A043}" type="presParOf" srcId="{CE4E18E2-9D34-480B-9612-20D87A2E220C}" destId="{2E954DAE-C6F7-4731-9C2B-8DE5E644CF51}" srcOrd="0" destOrd="0" presId="urn:microsoft.com/office/officeart/2005/8/layout/hierarchy1"/>
    <dgm:cxn modelId="{AABEF9AD-AD85-403F-A978-3986476FAB5E}" type="presParOf" srcId="{2E954DAE-C6F7-4731-9C2B-8DE5E644CF51}" destId="{DD041082-CD7A-4C33-9D8A-86782801FD9C}" srcOrd="0" destOrd="0" presId="urn:microsoft.com/office/officeart/2005/8/layout/hierarchy1"/>
    <dgm:cxn modelId="{375CBDA2-9D2C-4A6C-B6C2-A938BA8FE5C0}" type="presParOf" srcId="{2E954DAE-C6F7-4731-9C2B-8DE5E644CF51}" destId="{4CE69F42-F178-466A-944A-561C38325064}" srcOrd="1" destOrd="0" presId="urn:microsoft.com/office/officeart/2005/8/layout/hierarchy1"/>
    <dgm:cxn modelId="{A5EC3668-2146-46F8-B19B-A9E0F76350C6}" type="presParOf" srcId="{CE4E18E2-9D34-480B-9612-20D87A2E220C}" destId="{376103C4-237F-45A2-B846-D7F52DFE8191}" srcOrd="1" destOrd="0" presId="urn:microsoft.com/office/officeart/2005/8/layout/hierarchy1"/>
    <dgm:cxn modelId="{9470C6F6-2694-4DFA-89B5-E936F8F5420C}" type="presParOf" srcId="{B229940D-CE33-4DEB-A81C-FB2DC04CE3F1}" destId="{455FC788-9E47-40A8-84F0-925896CC3C5F}" srcOrd="2" destOrd="0" presId="urn:microsoft.com/office/officeart/2005/8/layout/hierarchy1"/>
    <dgm:cxn modelId="{C723B684-17CB-4B25-95AD-5DA0CEFCF0AA}" type="presParOf" srcId="{B229940D-CE33-4DEB-A81C-FB2DC04CE3F1}" destId="{AAB91E3C-D838-41B8-84E4-317ADF416D5A}" srcOrd="3" destOrd="0" presId="urn:microsoft.com/office/officeart/2005/8/layout/hierarchy1"/>
    <dgm:cxn modelId="{F27CFAD3-C91A-489F-A8D0-9002EC81C6E4}" type="presParOf" srcId="{AAB91E3C-D838-41B8-84E4-317ADF416D5A}" destId="{1BA9838F-A740-4858-88CA-692FB0741DC8}" srcOrd="0" destOrd="0" presId="urn:microsoft.com/office/officeart/2005/8/layout/hierarchy1"/>
    <dgm:cxn modelId="{34C41109-7DE4-401B-8F21-EF955CBDD9AA}" type="presParOf" srcId="{1BA9838F-A740-4858-88CA-692FB0741DC8}" destId="{4ED87C2D-26BF-4729-8080-130BE897711E}" srcOrd="0" destOrd="0" presId="urn:microsoft.com/office/officeart/2005/8/layout/hierarchy1"/>
    <dgm:cxn modelId="{62F586FB-C0C1-4240-A8A9-46418C9EBF50}" type="presParOf" srcId="{1BA9838F-A740-4858-88CA-692FB0741DC8}" destId="{DBFFEF64-9806-41A0-9310-489FAF9E2EB7}" srcOrd="1" destOrd="0" presId="urn:microsoft.com/office/officeart/2005/8/layout/hierarchy1"/>
    <dgm:cxn modelId="{ABD9192E-173B-47BD-8DCF-F940BAF568B1}" type="presParOf" srcId="{AAB91E3C-D838-41B8-84E4-317ADF416D5A}" destId="{3ACD263C-04A1-4015-9825-B5C5BA8D885D}" srcOrd="1" destOrd="0" presId="urn:microsoft.com/office/officeart/2005/8/layout/hierarchy1"/>
    <dgm:cxn modelId="{641258DA-11BE-422A-A837-93D015A03BC0}" type="presParOf" srcId="{4BF91C69-0100-4654-B122-D6F66A4C177D}" destId="{7C55E39D-2CEE-4483-B19E-3F821B76E3AD}" srcOrd="2" destOrd="0" presId="urn:microsoft.com/office/officeart/2005/8/layout/hierarchy1"/>
    <dgm:cxn modelId="{7B17CC10-C884-43BF-9DD1-B306F3CF807C}" type="presParOf" srcId="{7C55E39D-2CEE-4483-B19E-3F821B76E3AD}" destId="{27816554-C76A-4B1B-8EF3-EF5DD3D5AE45}" srcOrd="0" destOrd="0" presId="urn:microsoft.com/office/officeart/2005/8/layout/hierarchy1"/>
    <dgm:cxn modelId="{00A121EE-840F-4E20-ACAD-B9B60726FCE6}" type="presParOf" srcId="{27816554-C76A-4B1B-8EF3-EF5DD3D5AE45}" destId="{161690F8-751B-4F5F-AFCD-C54C2BC4F534}" srcOrd="0" destOrd="0" presId="urn:microsoft.com/office/officeart/2005/8/layout/hierarchy1"/>
    <dgm:cxn modelId="{A2012F7E-709F-4C72-8C22-0231FD12D2F2}" type="presParOf" srcId="{27816554-C76A-4B1B-8EF3-EF5DD3D5AE45}" destId="{77DFADB1-567A-438A-9AD1-82B4B684F99F}" srcOrd="1" destOrd="0" presId="urn:microsoft.com/office/officeart/2005/8/layout/hierarchy1"/>
    <dgm:cxn modelId="{EBBDD592-164F-4C8C-B14F-0B0D4F88282F}" type="presParOf" srcId="{7C55E39D-2CEE-4483-B19E-3F821B76E3AD}" destId="{FA6E3F46-647C-4EF2-92E8-8997E0F41BBC}"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5FC788-9E47-40A8-84F0-925896CC3C5F}">
      <dsp:nvSpPr>
        <dsp:cNvPr id="0" name=""/>
        <dsp:cNvSpPr/>
      </dsp:nvSpPr>
      <dsp:spPr>
        <a:xfrm>
          <a:off x="5439571" y="1537316"/>
          <a:ext cx="1478966" cy="703853"/>
        </a:xfrm>
        <a:custGeom>
          <a:avLst/>
          <a:gdLst/>
          <a:ahLst/>
          <a:cxnLst/>
          <a:rect l="0" t="0" r="0" b="0"/>
          <a:pathLst>
            <a:path>
              <a:moveTo>
                <a:pt x="0" y="0"/>
              </a:moveTo>
              <a:lnTo>
                <a:pt x="0" y="479655"/>
              </a:lnTo>
              <a:lnTo>
                <a:pt x="1478966" y="479655"/>
              </a:lnTo>
              <a:lnTo>
                <a:pt x="1478966" y="703853"/>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F2F3730-A26B-4E85-A81C-EF95EAA95C57}">
      <dsp:nvSpPr>
        <dsp:cNvPr id="0" name=""/>
        <dsp:cNvSpPr/>
      </dsp:nvSpPr>
      <dsp:spPr>
        <a:xfrm>
          <a:off x="3953731" y="1537316"/>
          <a:ext cx="1485840" cy="683230"/>
        </a:xfrm>
        <a:custGeom>
          <a:avLst/>
          <a:gdLst/>
          <a:ahLst/>
          <a:cxnLst/>
          <a:rect l="0" t="0" r="0" b="0"/>
          <a:pathLst>
            <a:path>
              <a:moveTo>
                <a:pt x="1485840" y="0"/>
              </a:moveTo>
              <a:lnTo>
                <a:pt x="1485840" y="459032"/>
              </a:lnTo>
              <a:lnTo>
                <a:pt x="0" y="459032"/>
              </a:lnTo>
              <a:lnTo>
                <a:pt x="0" y="683230"/>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CBA0EEB-730D-4530-8A8C-58E5A3DB6177}">
      <dsp:nvSpPr>
        <dsp:cNvPr id="0" name=""/>
        <dsp:cNvSpPr/>
      </dsp:nvSpPr>
      <dsp:spPr>
        <a:xfrm>
          <a:off x="1271573" y="535"/>
          <a:ext cx="2420127" cy="1536781"/>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7D7633-3920-4896-B19F-C70C3B3E3BD6}">
      <dsp:nvSpPr>
        <dsp:cNvPr id="0" name=""/>
        <dsp:cNvSpPr/>
      </dsp:nvSpPr>
      <dsp:spPr>
        <a:xfrm>
          <a:off x="1540477" y="255993"/>
          <a:ext cx="2420127" cy="1536781"/>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tr-TR" sz="2400" kern="1200" dirty="0"/>
            <a:t>BİLİŞİM TEKNOLOJİLERİ</a:t>
          </a:r>
        </a:p>
      </dsp:txBody>
      <dsp:txXfrm>
        <a:off x="1585488" y="301004"/>
        <a:ext cx="2330105" cy="1446759"/>
      </dsp:txXfrm>
    </dsp:sp>
    <dsp:sp modelId="{F599BD4D-20EB-4B1D-B16F-6A204A940FAA}">
      <dsp:nvSpPr>
        <dsp:cNvPr id="0" name=""/>
        <dsp:cNvSpPr/>
      </dsp:nvSpPr>
      <dsp:spPr>
        <a:xfrm>
          <a:off x="4229507" y="535"/>
          <a:ext cx="2420127" cy="1536781"/>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DB3C82-D023-456C-982C-ED27ABD74D6E}">
      <dsp:nvSpPr>
        <dsp:cNvPr id="0" name=""/>
        <dsp:cNvSpPr/>
      </dsp:nvSpPr>
      <dsp:spPr>
        <a:xfrm>
          <a:off x="4498410" y="255993"/>
          <a:ext cx="2420127" cy="1536781"/>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tr-TR" sz="2400" kern="1200" dirty="0"/>
            <a:t>MUHASEBE ve FİNANSMAN</a:t>
          </a:r>
        </a:p>
      </dsp:txBody>
      <dsp:txXfrm>
        <a:off x="4543421" y="301004"/>
        <a:ext cx="2330105" cy="1446759"/>
      </dsp:txXfrm>
    </dsp:sp>
    <dsp:sp modelId="{DD041082-CD7A-4C33-9D8A-86782801FD9C}">
      <dsp:nvSpPr>
        <dsp:cNvPr id="0" name=""/>
        <dsp:cNvSpPr/>
      </dsp:nvSpPr>
      <dsp:spPr>
        <a:xfrm>
          <a:off x="2743667" y="2220546"/>
          <a:ext cx="2420127" cy="1536781"/>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E69F42-F178-466A-944A-561C38325064}">
      <dsp:nvSpPr>
        <dsp:cNvPr id="0" name=""/>
        <dsp:cNvSpPr/>
      </dsp:nvSpPr>
      <dsp:spPr>
        <a:xfrm>
          <a:off x="3012570" y="2476004"/>
          <a:ext cx="2420127" cy="1536781"/>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tr-TR" sz="2400" kern="1200" dirty="0"/>
            <a:t>BİLGİSAYARLI MUHASEBE</a:t>
          </a:r>
        </a:p>
      </dsp:txBody>
      <dsp:txXfrm>
        <a:off x="3057581" y="2521015"/>
        <a:ext cx="2330105" cy="1446759"/>
      </dsp:txXfrm>
    </dsp:sp>
    <dsp:sp modelId="{4ED87C2D-26BF-4729-8080-130BE897711E}">
      <dsp:nvSpPr>
        <dsp:cNvPr id="0" name=""/>
        <dsp:cNvSpPr/>
      </dsp:nvSpPr>
      <dsp:spPr>
        <a:xfrm>
          <a:off x="5708474" y="2241170"/>
          <a:ext cx="2420127" cy="1536781"/>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FFEF64-9806-41A0-9310-489FAF9E2EB7}">
      <dsp:nvSpPr>
        <dsp:cNvPr id="0" name=""/>
        <dsp:cNvSpPr/>
      </dsp:nvSpPr>
      <dsp:spPr>
        <a:xfrm>
          <a:off x="5977377" y="2496628"/>
          <a:ext cx="2420127" cy="1536781"/>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tr-TR" sz="2400" kern="1200" dirty="0"/>
            <a:t>DIŞ TİCARET OFİS İŞLEMLERİ</a:t>
          </a:r>
        </a:p>
      </dsp:txBody>
      <dsp:txXfrm>
        <a:off x="6022388" y="2541639"/>
        <a:ext cx="2330105" cy="1446759"/>
      </dsp:txXfrm>
    </dsp:sp>
    <dsp:sp modelId="{161690F8-751B-4F5F-AFCD-C54C2BC4F534}">
      <dsp:nvSpPr>
        <dsp:cNvPr id="0" name=""/>
        <dsp:cNvSpPr/>
      </dsp:nvSpPr>
      <dsp:spPr>
        <a:xfrm>
          <a:off x="7187441" y="535"/>
          <a:ext cx="2420127" cy="1536781"/>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DFADB1-567A-438A-9AD1-82B4B684F99F}">
      <dsp:nvSpPr>
        <dsp:cNvPr id="0" name=""/>
        <dsp:cNvSpPr/>
      </dsp:nvSpPr>
      <dsp:spPr>
        <a:xfrm>
          <a:off x="7456344" y="255993"/>
          <a:ext cx="2420127" cy="1536781"/>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tr-TR" sz="2400" kern="1200" dirty="0"/>
            <a:t>BÜRO YÖNETİMİ</a:t>
          </a:r>
        </a:p>
      </dsp:txBody>
      <dsp:txXfrm>
        <a:off x="7501355" y="301004"/>
        <a:ext cx="2330105" cy="144675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F73EBB-7829-4BBF-BB9A-7EE2891431EF}" type="datetimeFigureOut">
              <a:rPr lang="tr-TR" smtClean="0"/>
              <a:t>15.12.2024</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F76CD8-8A49-46C5-A568-0DC0C6F6DA47}" type="slidenum">
              <a:rPr lang="tr-TR" smtClean="0"/>
              <a:t>‹#›</a:t>
            </a:fld>
            <a:endParaRPr lang="tr-TR"/>
          </a:p>
        </p:txBody>
      </p:sp>
    </p:spTree>
    <p:extLst>
      <p:ext uri="{BB962C8B-B14F-4D97-AF65-F5344CB8AC3E}">
        <p14:creationId xmlns:p14="http://schemas.microsoft.com/office/powerpoint/2010/main" val="501643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4F76CD8-8A49-46C5-A568-0DC0C6F6DA47}" type="slidenum">
              <a:rPr lang="tr-TR" smtClean="0"/>
              <a:t>21</a:t>
            </a:fld>
            <a:endParaRPr lang="tr-TR"/>
          </a:p>
        </p:txBody>
      </p:sp>
    </p:spTree>
    <p:extLst>
      <p:ext uri="{BB962C8B-B14F-4D97-AF65-F5344CB8AC3E}">
        <p14:creationId xmlns:p14="http://schemas.microsoft.com/office/powerpoint/2010/main" val="2459612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12/15/2024</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12/15/2024</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tr-TR"/>
              <a:t>Asıl başlık stilini düzenlemek için tıklayın</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12/15/2024</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12/15/2024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12/15/2024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tr-TR"/>
              <a:t>Asıl başlık stilini düzenlemek için tıklayın</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12/15/2024</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B61BEF0D-F0BB-DE4B-95CE-6DB70DBA9567}" type="datetimeFigureOut">
              <a:rPr lang="en-US" dirty="0"/>
              <a:pPr/>
              <a:t>12/15/2024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12/15/2024</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hyperlink" Target="https://meslegimhayatim.meb.gov.tr/"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3.xml.rels><?xml version="1.0" encoding="UTF-8" standalone="yes"?>
<Relationships xmlns="http://schemas.openxmlformats.org/package/2006/relationships"><Relationship Id="rId3" Type="http://schemas.openxmlformats.org/officeDocument/2006/relationships/image" Target="../media/image2.webp"/><Relationship Id="rId2" Type="http://schemas.openxmlformats.org/officeDocument/2006/relationships/hyperlink" Target="https://meslegimhayatim.meb.gov.tr/"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crdownload"/><Relationship Id="rId2" Type="http://schemas.openxmlformats.org/officeDocument/2006/relationships/image" Target="../media/image4.crdownload"/><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crdownload"/><Relationship Id="rId2" Type="http://schemas.openxmlformats.org/officeDocument/2006/relationships/image" Target="../media/image6.crdownload"/><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crdownload"/><Relationship Id="rId2" Type="http://schemas.openxmlformats.org/officeDocument/2006/relationships/hyperlink" Target="https://meslegimhayatim.meb.gov.tr/"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0"/>
                <a:lumOff val="100000"/>
              </a:schemeClr>
            </a:gs>
            <a:gs pos="35000">
              <a:schemeClr val="accent6">
                <a:lumMod val="0"/>
                <a:lumOff val="100000"/>
              </a:schemeClr>
            </a:gs>
            <a:gs pos="100000">
              <a:schemeClr val="accent6">
                <a:lumMod val="100000"/>
              </a:schemeClr>
            </a:gs>
          </a:gsLst>
          <a:lin ang="2700000" scaled="1"/>
        </a:gra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C6452D0-0EAB-3C59-98D4-C47E7D366256}"/>
              </a:ext>
            </a:extLst>
          </p:cNvPr>
          <p:cNvSpPr>
            <a:spLocks noGrp="1"/>
          </p:cNvSpPr>
          <p:nvPr>
            <p:ph type="ctrTitle"/>
          </p:nvPr>
        </p:nvSpPr>
        <p:spPr>
          <a:xfrm>
            <a:off x="519314" y="3901134"/>
            <a:ext cx="10993549" cy="1475013"/>
          </a:xfrm>
        </p:spPr>
        <p:txBody>
          <a:bodyPr>
            <a:normAutofit fontScale="90000"/>
          </a:bodyPr>
          <a:lstStyle/>
          <a:p>
            <a:pPr algn="ctr"/>
            <a:r>
              <a:rPr lang="tr-TR" sz="6000" b="1" dirty="0">
                <a:solidFill>
                  <a:schemeClr val="bg1"/>
                </a:solidFill>
              </a:rPr>
              <a:t>Bakırköy Kartaltepe </a:t>
            </a:r>
            <a:r>
              <a:rPr lang="tr-TR" sz="6000" b="1" dirty="0" err="1">
                <a:solidFill>
                  <a:schemeClr val="bg1"/>
                </a:solidFill>
              </a:rPr>
              <a:t>mtal</a:t>
            </a:r>
            <a:endParaRPr lang="tr-TR" sz="6000" b="1" dirty="0">
              <a:solidFill>
                <a:schemeClr val="bg1"/>
              </a:solidFill>
            </a:endParaRPr>
          </a:p>
        </p:txBody>
      </p:sp>
      <p:pic>
        <p:nvPicPr>
          <p:cNvPr id="7" name="Resim 6">
            <a:extLst>
              <a:ext uri="{FF2B5EF4-FFF2-40B4-BE49-F238E27FC236}">
                <a16:creationId xmlns:a16="http://schemas.microsoft.com/office/drawing/2014/main" id="{9B08056A-9BBC-218C-5607-9163F5066B0E}"/>
              </a:ext>
            </a:extLst>
          </p:cNvPr>
          <p:cNvPicPr>
            <a:picLocks noChangeAspect="1"/>
          </p:cNvPicPr>
          <p:nvPr/>
        </p:nvPicPr>
        <p:blipFill>
          <a:blip r:embed="rId2"/>
          <a:stretch>
            <a:fillRect/>
          </a:stretch>
        </p:blipFill>
        <p:spPr>
          <a:xfrm>
            <a:off x="4763503" y="604586"/>
            <a:ext cx="2496696" cy="2496696"/>
          </a:xfrm>
          <a:prstGeom prst="rect">
            <a:avLst/>
          </a:prstGeom>
        </p:spPr>
      </p:pic>
    </p:spTree>
    <p:extLst>
      <p:ext uri="{BB962C8B-B14F-4D97-AF65-F5344CB8AC3E}">
        <p14:creationId xmlns:p14="http://schemas.microsoft.com/office/powerpoint/2010/main" val="1681974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0"/>
                <a:lumOff val="100000"/>
              </a:schemeClr>
            </a:gs>
            <a:gs pos="35000">
              <a:schemeClr val="accent6">
                <a:lumMod val="0"/>
                <a:lumOff val="100000"/>
              </a:schemeClr>
            </a:gs>
            <a:gs pos="100000">
              <a:schemeClr val="accent6">
                <a:lumMod val="100000"/>
              </a:schemeClr>
            </a:gs>
          </a:gsLst>
          <a:lin ang="2700000" scaled="1"/>
        </a:gra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913A0CF-F86B-98D5-3569-60F623F216C9}"/>
              </a:ext>
            </a:extLst>
          </p:cNvPr>
          <p:cNvSpPr>
            <a:spLocks noGrp="1"/>
          </p:cNvSpPr>
          <p:nvPr>
            <p:ph type="title"/>
          </p:nvPr>
        </p:nvSpPr>
        <p:spPr>
          <a:xfrm>
            <a:off x="423062" y="1224670"/>
            <a:ext cx="11029616" cy="1013800"/>
          </a:xfrm>
        </p:spPr>
        <p:txBody>
          <a:bodyPr/>
          <a:lstStyle/>
          <a:p>
            <a:r>
              <a:rPr lang="tr-TR" dirty="0"/>
              <a:t>DIŞ TİCARET OFİS İŞLEMLERİ</a:t>
            </a:r>
            <a:br>
              <a:rPr lang="tr-TR" dirty="0"/>
            </a:br>
            <a:endParaRPr lang="tr-TR" dirty="0"/>
          </a:p>
        </p:txBody>
      </p:sp>
      <p:sp>
        <p:nvSpPr>
          <p:cNvPr id="3" name="İçerik Yer Tutucusu 2">
            <a:extLst>
              <a:ext uri="{FF2B5EF4-FFF2-40B4-BE49-F238E27FC236}">
                <a16:creationId xmlns:a16="http://schemas.microsoft.com/office/drawing/2014/main" id="{E17484A6-47B1-C76C-0FCB-FA7BBCCB2388}"/>
              </a:ext>
            </a:extLst>
          </p:cNvPr>
          <p:cNvSpPr>
            <a:spLocks noGrp="1"/>
          </p:cNvSpPr>
          <p:nvPr>
            <p:ph idx="1"/>
          </p:nvPr>
        </p:nvSpPr>
        <p:spPr/>
        <p:txBody>
          <a:bodyPr>
            <a:normAutofit lnSpcReduction="10000"/>
          </a:bodyPr>
          <a:lstStyle/>
          <a:p>
            <a:pPr marL="0" indent="0">
              <a:buNone/>
            </a:pPr>
            <a:endParaRPr lang="tr-TR" b="0" i="0" dirty="0">
              <a:solidFill>
                <a:srgbClr val="7B868F"/>
              </a:solidFill>
              <a:effectLst/>
              <a:latin typeface="Arial" panose="020B0604020202020204" pitchFamily="34" charset="0"/>
            </a:endParaRPr>
          </a:p>
          <a:p>
            <a:pPr marL="0" indent="0">
              <a:buNone/>
            </a:pPr>
            <a:endParaRPr lang="tr-TR" dirty="0">
              <a:solidFill>
                <a:srgbClr val="7B868F"/>
              </a:solidFill>
              <a:latin typeface="Arial" panose="020B0604020202020204" pitchFamily="34" charset="0"/>
            </a:endParaRPr>
          </a:p>
          <a:p>
            <a:pPr marL="0" indent="0">
              <a:buNone/>
            </a:pPr>
            <a:endParaRPr lang="tr-TR" b="0" i="0" dirty="0">
              <a:solidFill>
                <a:srgbClr val="7B868F"/>
              </a:solidFill>
              <a:effectLst/>
              <a:latin typeface="Arial" panose="020B0604020202020204" pitchFamily="34" charset="0"/>
            </a:endParaRPr>
          </a:p>
          <a:p>
            <a:pPr marL="0" indent="0">
              <a:buNone/>
            </a:pPr>
            <a:endParaRPr lang="tr-TR" dirty="0">
              <a:solidFill>
                <a:srgbClr val="7B868F"/>
              </a:solidFill>
              <a:latin typeface="Arial" panose="020B0604020202020204" pitchFamily="34" charset="0"/>
            </a:endParaRPr>
          </a:p>
          <a:p>
            <a:pPr marL="0" indent="0" algn="ctr">
              <a:buNone/>
            </a:pPr>
            <a:endParaRPr lang="tr-TR" b="0" i="0" dirty="0">
              <a:solidFill>
                <a:srgbClr val="7B868F"/>
              </a:solidFill>
              <a:effectLst/>
              <a:latin typeface="Arial" panose="020B0604020202020204" pitchFamily="34" charset="0"/>
            </a:endParaRPr>
          </a:p>
          <a:p>
            <a:pPr marL="0" indent="0" algn="ctr">
              <a:buNone/>
            </a:pPr>
            <a:endParaRPr lang="tr-TR" dirty="0">
              <a:solidFill>
                <a:srgbClr val="7B868F"/>
              </a:solidFill>
              <a:latin typeface="Arial" panose="020B0604020202020204" pitchFamily="34" charset="0"/>
            </a:endParaRPr>
          </a:p>
          <a:p>
            <a:pPr marL="0" indent="0" algn="ctr">
              <a:buNone/>
            </a:pPr>
            <a:r>
              <a:rPr lang="tr-TR" b="0" i="0" dirty="0">
                <a:solidFill>
                  <a:srgbClr val="7B868F"/>
                </a:solidFill>
                <a:effectLst/>
                <a:latin typeface="Arial" panose="020B0604020202020204" pitchFamily="34" charset="0"/>
              </a:rPr>
              <a:t>İhracat / İthalat operasyonları olan firmalarda siparişlerin alınması, sipariş formları ve proforma faturaların hazırlanması, siparişlerin üretim-planlama birimine bildirilmesi, üretilen ürünlerin nakliyesi ve gümrük işlemleri ve ürün bedellerinin tahsilatı sürecindeki işleri takip eden eleman yetiştirilir.</a:t>
            </a:r>
          </a:p>
          <a:p>
            <a:pPr marL="0" indent="0" algn="ctr">
              <a:buNone/>
            </a:pPr>
            <a:r>
              <a:rPr lang="tr-TR" dirty="0">
                <a:solidFill>
                  <a:srgbClr val="FF0000"/>
                </a:solidFill>
                <a:hlinkClick r:id="rId2">
                  <a:extLst>
                    <a:ext uri="{A12FA001-AC4F-418D-AE19-62706E023703}">
                      <ahyp:hlinkClr xmlns:ahyp="http://schemas.microsoft.com/office/drawing/2018/hyperlinkcolor" val="tx"/>
                    </a:ext>
                  </a:extLst>
                </a:hlinkClick>
              </a:rPr>
              <a:t>https://meslegimhayatim.meb.gov.tr/</a:t>
            </a:r>
            <a:endParaRPr lang="tr-TR" dirty="0"/>
          </a:p>
          <a:p>
            <a:pPr marL="0" indent="0">
              <a:buNone/>
            </a:pPr>
            <a:endParaRPr lang="tr-TR" dirty="0"/>
          </a:p>
        </p:txBody>
      </p:sp>
      <p:pic>
        <p:nvPicPr>
          <p:cNvPr id="5" name="Resim 4">
            <a:extLst>
              <a:ext uri="{FF2B5EF4-FFF2-40B4-BE49-F238E27FC236}">
                <a16:creationId xmlns:a16="http://schemas.microsoft.com/office/drawing/2014/main" id="{9236BB66-C227-3FEA-C169-0583FD1426D2}"/>
              </a:ext>
            </a:extLst>
          </p:cNvPr>
          <p:cNvPicPr>
            <a:picLocks noChangeAspect="1"/>
          </p:cNvPicPr>
          <p:nvPr/>
        </p:nvPicPr>
        <p:blipFill>
          <a:blip r:embed="rId3"/>
          <a:stretch>
            <a:fillRect/>
          </a:stretch>
        </p:blipFill>
        <p:spPr>
          <a:xfrm>
            <a:off x="8574632" y="1931213"/>
            <a:ext cx="3194305" cy="2297887"/>
          </a:xfrm>
          <a:prstGeom prst="rect">
            <a:avLst/>
          </a:prstGeom>
        </p:spPr>
      </p:pic>
    </p:spTree>
    <p:extLst>
      <p:ext uri="{BB962C8B-B14F-4D97-AF65-F5344CB8AC3E}">
        <p14:creationId xmlns:p14="http://schemas.microsoft.com/office/powerpoint/2010/main" val="3114016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0"/>
                <a:lumOff val="100000"/>
              </a:schemeClr>
            </a:gs>
            <a:gs pos="35000">
              <a:schemeClr val="accent6">
                <a:lumMod val="0"/>
                <a:lumOff val="100000"/>
              </a:schemeClr>
            </a:gs>
            <a:gs pos="100000">
              <a:schemeClr val="accent6">
                <a:lumMod val="100000"/>
              </a:schemeClr>
            </a:gs>
          </a:gsLst>
          <a:lin ang="2700000" scaled="1"/>
        </a:gra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145D213-FE4D-F772-571C-45F7175F234D}"/>
              </a:ext>
            </a:extLst>
          </p:cNvPr>
          <p:cNvSpPr>
            <a:spLocks noGrp="1"/>
          </p:cNvSpPr>
          <p:nvPr>
            <p:ph type="title"/>
          </p:nvPr>
        </p:nvSpPr>
        <p:spPr/>
        <p:txBody>
          <a:bodyPr>
            <a:normAutofit fontScale="90000"/>
          </a:bodyPr>
          <a:lstStyle/>
          <a:p>
            <a:br>
              <a:rPr lang="tr-TR" dirty="0"/>
            </a:br>
            <a:br>
              <a:rPr lang="tr-TR" dirty="0"/>
            </a:br>
            <a:r>
              <a:rPr lang="tr-TR" dirty="0"/>
              <a:t>DIŞ TİCARET OFİS İŞLEMLERİ </a:t>
            </a:r>
            <a:r>
              <a:rPr lang="tr-TR" sz="2800" dirty="0"/>
              <a:t>çerçeve programı</a:t>
            </a:r>
            <a:br>
              <a:rPr lang="tr-TR" dirty="0"/>
            </a:br>
            <a:endParaRPr lang="tr-TR" dirty="0"/>
          </a:p>
        </p:txBody>
      </p:sp>
      <p:pic>
        <p:nvPicPr>
          <p:cNvPr id="5" name="İçerik Yer Tutucusu 4">
            <a:extLst>
              <a:ext uri="{FF2B5EF4-FFF2-40B4-BE49-F238E27FC236}">
                <a16:creationId xmlns:a16="http://schemas.microsoft.com/office/drawing/2014/main" id="{63D8E3F2-A472-AE23-F2ED-43BF254BBB40}"/>
              </a:ext>
            </a:extLst>
          </p:cNvPr>
          <p:cNvPicPr>
            <a:picLocks noGrp="1" noChangeAspect="1"/>
          </p:cNvPicPr>
          <p:nvPr>
            <p:ph idx="1"/>
          </p:nvPr>
        </p:nvPicPr>
        <p:blipFill>
          <a:blip r:embed="rId2"/>
          <a:stretch>
            <a:fillRect/>
          </a:stretch>
        </p:blipFill>
        <p:spPr>
          <a:xfrm>
            <a:off x="900651" y="1925052"/>
            <a:ext cx="10120276" cy="4613251"/>
          </a:xfrm>
        </p:spPr>
      </p:pic>
    </p:spTree>
    <p:extLst>
      <p:ext uri="{BB962C8B-B14F-4D97-AF65-F5344CB8AC3E}">
        <p14:creationId xmlns:p14="http://schemas.microsoft.com/office/powerpoint/2010/main" val="40846706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0"/>
                <a:lumOff val="100000"/>
              </a:schemeClr>
            </a:gs>
            <a:gs pos="35000">
              <a:schemeClr val="accent6">
                <a:lumMod val="0"/>
                <a:lumOff val="100000"/>
              </a:schemeClr>
            </a:gs>
            <a:gs pos="100000">
              <a:schemeClr val="accent6">
                <a:lumMod val="100000"/>
              </a:schemeClr>
            </a:gs>
          </a:gsLst>
          <a:lin ang="2700000" scaled="1"/>
        </a:gra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2C32C41-BF55-F4CB-7738-D9692391F6DD}"/>
              </a:ext>
            </a:extLst>
          </p:cNvPr>
          <p:cNvSpPr>
            <a:spLocks noGrp="1"/>
          </p:cNvSpPr>
          <p:nvPr>
            <p:ph type="title"/>
          </p:nvPr>
        </p:nvSpPr>
        <p:spPr/>
        <p:txBody>
          <a:bodyPr>
            <a:normAutofit/>
          </a:bodyPr>
          <a:lstStyle/>
          <a:p>
            <a:r>
              <a:rPr lang="tr-TR" sz="2000" dirty="0">
                <a:latin typeface="Arial Black" panose="020B0A04020102020204" pitchFamily="34" charset="0"/>
              </a:rPr>
              <a:t>Bilişim Teknolojileri  Yazılım Geliştirme dalı mezun iş alanları</a:t>
            </a:r>
            <a:endParaRPr lang="tr-TR" sz="2000" dirty="0"/>
          </a:p>
        </p:txBody>
      </p:sp>
      <p:sp>
        <p:nvSpPr>
          <p:cNvPr id="3" name="İçerik Yer Tutucusu 2">
            <a:extLst>
              <a:ext uri="{FF2B5EF4-FFF2-40B4-BE49-F238E27FC236}">
                <a16:creationId xmlns:a16="http://schemas.microsoft.com/office/drawing/2014/main" id="{FB20D1D4-CFB4-F5A7-FC88-D77E420BD4D8}"/>
              </a:ext>
            </a:extLst>
          </p:cNvPr>
          <p:cNvSpPr>
            <a:spLocks noGrp="1"/>
          </p:cNvSpPr>
          <p:nvPr>
            <p:ph idx="1"/>
          </p:nvPr>
        </p:nvSpPr>
        <p:spPr>
          <a:xfrm>
            <a:off x="581192" y="2180496"/>
            <a:ext cx="11029615" cy="4359293"/>
          </a:xfrm>
        </p:spPr>
        <p:txBody>
          <a:bodyPr/>
          <a:lstStyle/>
          <a:p>
            <a:pPr algn="just"/>
            <a:r>
              <a:rPr lang="tr-TR" b="0" i="0" dirty="0">
                <a:solidFill>
                  <a:srgbClr val="191919"/>
                </a:solidFill>
                <a:effectLst/>
                <a:latin typeface="Arial" panose="020B0604020202020204" pitchFamily="34" charset="0"/>
              </a:rPr>
              <a:t>Meslek lisesinden sonra "Yükseköğretim Kurumları </a:t>
            </a:r>
            <a:r>
              <a:rPr lang="tr-TR" b="0" i="0" dirty="0" err="1">
                <a:solidFill>
                  <a:srgbClr val="191919"/>
                </a:solidFill>
                <a:effectLst/>
                <a:latin typeface="Arial" panose="020B0604020202020204" pitchFamily="34" charset="0"/>
              </a:rPr>
              <a:t>Sınavı"nda</a:t>
            </a:r>
            <a:r>
              <a:rPr lang="tr-TR" b="0" i="0" dirty="0">
                <a:solidFill>
                  <a:srgbClr val="191919"/>
                </a:solidFill>
                <a:effectLst/>
                <a:latin typeface="Arial" panose="020B0604020202020204" pitchFamily="34" charset="0"/>
              </a:rPr>
              <a:t> (YKS) başarılı olanlar, lisans programlarına ya da meslek yüksekokullarının ilgili bölümlerine devam edebilirler. Mezun olan öğrencilerin ek puanları ile yerleşebilecekleri ön lisans programları da mevcuttur.</a:t>
            </a:r>
          </a:p>
          <a:p>
            <a:pPr algn="just"/>
            <a:r>
              <a:rPr lang="tr-TR" b="0" i="0" dirty="0">
                <a:solidFill>
                  <a:srgbClr val="191919"/>
                </a:solidFill>
                <a:effectLst/>
                <a:latin typeface="Arial" panose="020B0604020202020204" pitchFamily="34" charset="0"/>
              </a:rPr>
              <a:t>     Ağ işletmenleri, bilgisayar satış ve teknik destek firmaları, bankalar, sigorta şirketleri, ticari kuruluşlar, internet servis sağlayıcıları, internet yayıncılık şirketleri, radyo televizyon şirketleri, araştırma şirketleri, borsalar, ulaştırma, lojistik firmaları ve hizmet sektöründe yer alan kamu kuruluşlarında geniş iş imkânlarına sahiptir.</a:t>
            </a:r>
          </a:p>
          <a:p>
            <a:pPr algn="just"/>
            <a:r>
              <a:rPr lang="tr-TR" b="0" i="0" dirty="0">
                <a:solidFill>
                  <a:srgbClr val="191919"/>
                </a:solidFill>
                <a:effectLst/>
                <a:latin typeface="Arial" panose="020B0604020202020204" pitchFamily="34" charset="0"/>
              </a:rPr>
              <a:t>    Web programcıları ve </a:t>
            </a:r>
            <a:r>
              <a:rPr lang="tr-TR" b="0" i="0" dirty="0" err="1">
                <a:solidFill>
                  <a:srgbClr val="191919"/>
                </a:solidFill>
                <a:effectLst/>
                <a:latin typeface="Arial" panose="020B0604020202020204" pitchFamily="34" charset="0"/>
              </a:rPr>
              <a:t>veritabanı</a:t>
            </a:r>
            <a:r>
              <a:rPr lang="tr-TR" b="0" i="0" dirty="0">
                <a:solidFill>
                  <a:srgbClr val="191919"/>
                </a:solidFill>
                <a:effectLst/>
                <a:latin typeface="Arial" panose="020B0604020202020204" pitchFamily="34" charset="0"/>
              </a:rPr>
              <a:t> programcıları, kamu kuruluşları, bankalar ile özel sektöre ait iş yerleri, internet üzerinden ticaret (e – ticaret) yapan firmalarda çalışabilirler.</a:t>
            </a:r>
          </a:p>
          <a:p>
            <a:pPr algn="just"/>
            <a:r>
              <a:rPr lang="tr-TR" b="0" i="0" dirty="0">
                <a:solidFill>
                  <a:srgbClr val="191919"/>
                </a:solidFill>
                <a:effectLst/>
                <a:latin typeface="Arial" panose="020B0604020202020204" pitchFamily="34" charset="0"/>
              </a:rPr>
              <a:t>     Bilgisayar teknik servisi, bilgisayar toplama ve satış işlemi yapan firmalarda, bünyesinde bilgisayar bulunduran iş yerlerinde, şirketlerde ve özel sektöre ait firmalarda çalışabilirler</a:t>
            </a:r>
          </a:p>
          <a:p>
            <a:endParaRPr lang="tr-TR" dirty="0"/>
          </a:p>
        </p:txBody>
      </p:sp>
    </p:spTree>
    <p:extLst>
      <p:ext uri="{BB962C8B-B14F-4D97-AF65-F5344CB8AC3E}">
        <p14:creationId xmlns:p14="http://schemas.microsoft.com/office/powerpoint/2010/main" val="40959711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0"/>
                <a:lumOff val="100000"/>
              </a:schemeClr>
            </a:gs>
            <a:gs pos="35000">
              <a:schemeClr val="accent6">
                <a:lumMod val="0"/>
                <a:lumOff val="100000"/>
              </a:schemeClr>
            </a:gs>
            <a:gs pos="100000">
              <a:schemeClr val="accent6">
                <a:lumMod val="100000"/>
              </a:schemeClr>
            </a:gs>
          </a:gsLst>
          <a:lin ang="2700000" scaled="1"/>
        </a:gra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D3F107A-8A71-8070-2CA2-70486D0EC368}"/>
              </a:ext>
            </a:extLst>
          </p:cNvPr>
          <p:cNvSpPr>
            <a:spLocks noGrp="1"/>
          </p:cNvSpPr>
          <p:nvPr>
            <p:ph type="title"/>
          </p:nvPr>
        </p:nvSpPr>
        <p:spPr/>
        <p:txBody>
          <a:bodyPr>
            <a:normAutofit/>
          </a:bodyPr>
          <a:lstStyle/>
          <a:p>
            <a:r>
              <a:rPr lang="tr-TR" sz="2400" dirty="0"/>
              <a:t>BÜRO YÖNETİMİ mezun iş alanları</a:t>
            </a:r>
          </a:p>
        </p:txBody>
      </p:sp>
      <p:sp>
        <p:nvSpPr>
          <p:cNvPr id="3" name="İçerik Yer Tutucusu 2">
            <a:extLst>
              <a:ext uri="{FF2B5EF4-FFF2-40B4-BE49-F238E27FC236}">
                <a16:creationId xmlns:a16="http://schemas.microsoft.com/office/drawing/2014/main" id="{4A497D9A-F7ED-8A19-D7C5-2C8EDC8B630E}"/>
              </a:ext>
            </a:extLst>
          </p:cNvPr>
          <p:cNvSpPr>
            <a:spLocks noGrp="1"/>
          </p:cNvSpPr>
          <p:nvPr>
            <p:ph idx="1"/>
          </p:nvPr>
        </p:nvSpPr>
        <p:spPr>
          <a:gradFill>
            <a:gsLst>
              <a:gs pos="0">
                <a:schemeClr val="accent6">
                  <a:lumMod val="0"/>
                  <a:lumOff val="100000"/>
                </a:schemeClr>
              </a:gs>
              <a:gs pos="35000">
                <a:schemeClr val="accent6">
                  <a:lumMod val="0"/>
                  <a:lumOff val="100000"/>
                </a:schemeClr>
              </a:gs>
              <a:gs pos="100000">
                <a:schemeClr val="accent6">
                  <a:lumMod val="100000"/>
                </a:schemeClr>
              </a:gs>
            </a:gsLst>
            <a:lin ang="2700000" scaled="1"/>
          </a:gradFill>
        </p:spPr>
        <p:txBody>
          <a:bodyPr/>
          <a:lstStyle/>
          <a:p>
            <a:r>
              <a:rPr lang="tr-TR" b="0" i="0" dirty="0">
                <a:solidFill>
                  <a:srgbClr val="191919"/>
                </a:solidFill>
                <a:effectLst/>
                <a:latin typeface="Arial" panose="020B0604020202020204" pitchFamily="34" charset="0"/>
              </a:rPr>
              <a:t>Bu mesleği yapan kişiler ticaret yapılan işletmelerde çalışır. Ticaret sekreterleri görevini yaparken diğer çalışanlarla iletişimde bulunmak ve görevini eş güdüm hâlinde yürütmek durumundadır. Meslek, insanlarla ilgilenmeyi gerektirmektedir. </a:t>
            </a:r>
            <a:endParaRPr lang="tr-TR" dirty="0"/>
          </a:p>
        </p:txBody>
      </p:sp>
    </p:spTree>
    <p:extLst>
      <p:ext uri="{BB962C8B-B14F-4D97-AF65-F5344CB8AC3E}">
        <p14:creationId xmlns:p14="http://schemas.microsoft.com/office/powerpoint/2010/main" val="26106271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0"/>
                <a:lumOff val="100000"/>
              </a:schemeClr>
            </a:gs>
            <a:gs pos="35000">
              <a:schemeClr val="accent6">
                <a:lumMod val="0"/>
                <a:lumOff val="100000"/>
              </a:schemeClr>
            </a:gs>
            <a:gs pos="100000">
              <a:schemeClr val="accent6">
                <a:lumMod val="100000"/>
              </a:schemeClr>
            </a:gs>
          </a:gsLst>
          <a:lin ang="2700000" scaled="1"/>
        </a:gra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D8EC57D-3B60-234F-6564-BB412403D81E}"/>
              </a:ext>
            </a:extLst>
          </p:cNvPr>
          <p:cNvSpPr>
            <a:spLocks noGrp="1"/>
          </p:cNvSpPr>
          <p:nvPr>
            <p:ph type="title"/>
          </p:nvPr>
        </p:nvSpPr>
        <p:spPr/>
        <p:txBody>
          <a:bodyPr/>
          <a:lstStyle/>
          <a:p>
            <a:r>
              <a:rPr lang="tr-TR" dirty="0"/>
              <a:t>MUHASEBE ve FİNANSMAN </a:t>
            </a:r>
            <a:r>
              <a:rPr lang="tr-TR" sz="2800" dirty="0"/>
              <a:t>mezun iş alanları</a:t>
            </a:r>
            <a:br>
              <a:rPr lang="tr-TR" dirty="0"/>
            </a:br>
            <a:endParaRPr lang="tr-TR" dirty="0"/>
          </a:p>
        </p:txBody>
      </p:sp>
      <p:sp>
        <p:nvSpPr>
          <p:cNvPr id="3" name="İçerik Yer Tutucusu 2">
            <a:extLst>
              <a:ext uri="{FF2B5EF4-FFF2-40B4-BE49-F238E27FC236}">
                <a16:creationId xmlns:a16="http://schemas.microsoft.com/office/drawing/2014/main" id="{ADA14F71-EF8D-84BD-ECD7-375C68E018ED}"/>
              </a:ext>
            </a:extLst>
          </p:cNvPr>
          <p:cNvSpPr>
            <a:spLocks noGrp="1"/>
          </p:cNvSpPr>
          <p:nvPr>
            <p:ph idx="1"/>
          </p:nvPr>
        </p:nvSpPr>
        <p:spPr/>
        <p:txBody>
          <a:bodyPr/>
          <a:lstStyle/>
          <a:p>
            <a:pPr algn="just"/>
            <a:r>
              <a:rPr lang="tr-TR" b="0" i="0" dirty="0">
                <a:solidFill>
                  <a:srgbClr val="191919"/>
                </a:solidFill>
                <a:effectLst/>
                <a:latin typeface="Arial" panose="020B0604020202020204" pitchFamily="34" charset="0"/>
              </a:rPr>
              <a:t> Finans, muhasebe, dış ticaret gibi ticari faaliyeti olan her türdeki kurum/kuruluşlarda,</a:t>
            </a:r>
          </a:p>
          <a:p>
            <a:pPr algn="just"/>
            <a:r>
              <a:rPr lang="tr-TR" b="0" i="0" dirty="0">
                <a:solidFill>
                  <a:srgbClr val="191919"/>
                </a:solidFill>
                <a:effectLst/>
                <a:latin typeface="Arial" panose="020B0604020202020204" pitchFamily="34" charset="0"/>
              </a:rPr>
              <a:t> Muhasebe, muhasebe ve mali müşavirlik, yeminli mali müşavirler;</a:t>
            </a:r>
          </a:p>
          <a:p>
            <a:pPr algn="just"/>
            <a:r>
              <a:rPr lang="tr-TR" b="0" i="0" dirty="0">
                <a:solidFill>
                  <a:srgbClr val="191919"/>
                </a:solidFill>
                <a:effectLst/>
                <a:latin typeface="Arial" panose="020B0604020202020204" pitchFamily="34" charset="0"/>
              </a:rPr>
              <a:t>Şirket ve işletmelerin muhasebe birimleri vb. yerlerde çalışabilirler.</a:t>
            </a:r>
          </a:p>
          <a:p>
            <a:endParaRPr lang="tr-TR" dirty="0"/>
          </a:p>
        </p:txBody>
      </p:sp>
    </p:spTree>
    <p:extLst>
      <p:ext uri="{BB962C8B-B14F-4D97-AF65-F5344CB8AC3E}">
        <p14:creationId xmlns:p14="http://schemas.microsoft.com/office/powerpoint/2010/main" val="672700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0"/>
                <a:lumOff val="100000"/>
              </a:schemeClr>
            </a:gs>
            <a:gs pos="35000">
              <a:schemeClr val="accent6">
                <a:lumMod val="0"/>
                <a:lumOff val="100000"/>
              </a:schemeClr>
            </a:gs>
            <a:gs pos="100000">
              <a:schemeClr val="accent6">
                <a:lumMod val="100000"/>
              </a:schemeClr>
            </a:gs>
          </a:gsLst>
          <a:lin ang="2700000" scaled="1"/>
        </a:gra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4E8EACD-8CEC-0F13-2247-EEDCA862F258}"/>
              </a:ext>
            </a:extLst>
          </p:cNvPr>
          <p:cNvSpPr>
            <a:spLocks noGrp="1"/>
          </p:cNvSpPr>
          <p:nvPr>
            <p:ph type="title"/>
          </p:nvPr>
        </p:nvSpPr>
        <p:spPr/>
        <p:txBody>
          <a:bodyPr/>
          <a:lstStyle/>
          <a:p>
            <a:r>
              <a:rPr lang="tr-TR" dirty="0"/>
              <a:t>Öğrenim süresi</a:t>
            </a:r>
          </a:p>
        </p:txBody>
      </p:sp>
      <p:sp>
        <p:nvSpPr>
          <p:cNvPr id="3" name="İçerik Yer Tutucusu 2">
            <a:extLst>
              <a:ext uri="{FF2B5EF4-FFF2-40B4-BE49-F238E27FC236}">
                <a16:creationId xmlns:a16="http://schemas.microsoft.com/office/drawing/2014/main" id="{9348B3FF-AC47-CC87-A80D-74EA18379626}"/>
              </a:ext>
            </a:extLst>
          </p:cNvPr>
          <p:cNvSpPr>
            <a:spLocks noGrp="1"/>
          </p:cNvSpPr>
          <p:nvPr>
            <p:ph idx="1"/>
          </p:nvPr>
        </p:nvSpPr>
        <p:spPr/>
        <p:txBody>
          <a:bodyPr/>
          <a:lstStyle/>
          <a:p>
            <a:r>
              <a:rPr lang="tr-TR" dirty="0"/>
              <a:t>Bilişim Teknolojileri ,Büro Yönetimi, Muhasebe ve Finansman bölümlerinin öğrenim süresi 4 yıldır.</a:t>
            </a:r>
          </a:p>
        </p:txBody>
      </p:sp>
    </p:spTree>
    <p:extLst>
      <p:ext uri="{BB962C8B-B14F-4D97-AF65-F5344CB8AC3E}">
        <p14:creationId xmlns:p14="http://schemas.microsoft.com/office/powerpoint/2010/main" val="1277503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0"/>
                <a:lumOff val="100000"/>
              </a:schemeClr>
            </a:gs>
            <a:gs pos="35000">
              <a:schemeClr val="accent6">
                <a:lumMod val="0"/>
                <a:lumOff val="100000"/>
              </a:schemeClr>
            </a:gs>
            <a:gs pos="100000">
              <a:schemeClr val="accent6">
                <a:lumMod val="100000"/>
              </a:schemeClr>
            </a:gs>
          </a:gsLst>
          <a:lin ang="2700000" scaled="1"/>
        </a:gra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FD17855-85B7-C41A-1354-61357EF491A3}"/>
              </a:ext>
            </a:extLst>
          </p:cNvPr>
          <p:cNvSpPr>
            <a:spLocks noGrp="1"/>
          </p:cNvSpPr>
          <p:nvPr>
            <p:ph type="title"/>
          </p:nvPr>
        </p:nvSpPr>
        <p:spPr/>
        <p:txBody>
          <a:bodyPr/>
          <a:lstStyle/>
          <a:p>
            <a:pPr algn="ctr"/>
            <a:r>
              <a:rPr lang="tr-TR" dirty="0"/>
              <a:t>Okulumuzda düzenlenen </a:t>
            </a:r>
            <a:r>
              <a:rPr lang="tr-TR" dirty="0" err="1"/>
              <a:t>sosyal,kültürel</a:t>
            </a:r>
            <a:r>
              <a:rPr lang="tr-TR" dirty="0"/>
              <a:t> ve sportif etkinlikler</a:t>
            </a:r>
          </a:p>
        </p:txBody>
      </p:sp>
      <p:sp>
        <p:nvSpPr>
          <p:cNvPr id="3" name="İçerik Yer Tutucusu 2">
            <a:extLst>
              <a:ext uri="{FF2B5EF4-FFF2-40B4-BE49-F238E27FC236}">
                <a16:creationId xmlns:a16="http://schemas.microsoft.com/office/drawing/2014/main" id="{B2548F97-DFC1-F912-C334-6EE78190021E}"/>
              </a:ext>
            </a:extLst>
          </p:cNvPr>
          <p:cNvSpPr>
            <a:spLocks noGrp="1"/>
          </p:cNvSpPr>
          <p:nvPr>
            <p:ph idx="1"/>
          </p:nvPr>
        </p:nvSpPr>
        <p:spPr/>
        <p:txBody>
          <a:bodyPr/>
          <a:lstStyle/>
          <a:p>
            <a:r>
              <a:rPr lang="tr-TR" dirty="0"/>
              <a:t>DİLİMİZİN ZENGİNLİĞİ PROJESİ</a:t>
            </a:r>
          </a:p>
          <a:p>
            <a:r>
              <a:rPr lang="tr-TR" dirty="0"/>
              <a:t>ERASMUS PROJELERİ</a:t>
            </a:r>
          </a:p>
          <a:p>
            <a:r>
              <a:rPr lang="tr-TR" dirty="0"/>
              <a:t>DRON TABANLI ÖĞRENME VE GİRİŞİMCİLİK MODELİ</a:t>
            </a:r>
          </a:p>
          <a:p>
            <a:r>
              <a:rPr lang="tr-TR" dirty="0"/>
              <a:t>TÜBİTAK PROJELERİ</a:t>
            </a:r>
          </a:p>
          <a:p>
            <a:r>
              <a:rPr lang="tr-TR" dirty="0"/>
              <a:t>TUZİRM TEKNOLOJİLERİ YARIŞMALARI</a:t>
            </a:r>
          </a:p>
          <a:p>
            <a:r>
              <a:rPr lang="tr-TR" dirty="0"/>
              <a:t>SOSYAL SORUMLULUK PROJELERİ</a:t>
            </a:r>
          </a:p>
          <a:p>
            <a:r>
              <a:rPr lang="tr-TR" dirty="0"/>
              <a:t>GERİ DÖNÜŞÜM PROJELERİ</a:t>
            </a:r>
          </a:p>
          <a:p>
            <a:r>
              <a:rPr lang="tr-TR" dirty="0"/>
              <a:t>FOTOĞRAFÇILIK YARIŞMALARI</a:t>
            </a:r>
          </a:p>
          <a:p>
            <a:r>
              <a:rPr lang="tr-TR" dirty="0"/>
              <a:t>RESİM SERGİLERİ</a:t>
            </a:r>
          </a:p>
        </p:txBody>
      </p:sp>
    </p:spTree>
    <p:extLst>
      <p:ext uri="{BB962C8B-B14F-4D97-AF65-F5344CB8AC3E}">
        <p14:creationId xmlns:p14="http://schemas.microsoft.com/office/powerpoint/2010/main" val="20513149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0"/>
                <a:lumOff val="100000"/>
              </a:schemeClr>
            </a:gs>
            <a:gs pos="35000">
              <a:schemeClr val="accent6">
                <a:lumMod val="0"/>
                <a:lumOff val="100000"/>
              </a:schemeClr>
            </a:gs>
            <a:gs pos="100000">
              <a:schemeClr val="accent6">
                <a:lumMod val="100000"/>
              </a:schemeClr>
            </a:gs>
          </a:gsLst>
          <a:lin ang="2700000" scaled="1"/>
        </a:gra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E29E10F-D0AB-7AE1-41D0-CC9398026D8D}"/>
              </a:ext>
            </a:extLst>
          </p:cNvPr>
          <p:cNvSpPr>
            <a:spLocks noGrp="1"/>
          </p:cNvSpPr>
          <p:nvPr>
            <p:ph type="title"/>
          </p:nvPr>
        </p:nvSpPr>
        <p:spPr/>
        <p:txBody>
          <a:bodyPr/>
          <a:lstStyle/>
          <a:p>
            <a:r>
              <a:rPr lang="tr-TR" dirty="0"/>
              <a:t>Okulumuzun kazandığı başarı VE ödüller</a:t>
            </a:r>
          </a:p>
        </p:txBody>
      </p:sp>
      <p:sp>
        <p:nvSpPr>
          <p:cNvPr id="3" name="İçerik Yer Tutucusu 2">
            <a:extLst>
              <a:ext uri="{FF2B5EF4-FFF2-40B4-BE49-F238E27FC236}">
                <a16:creationId xmlns:a16="http://schemas.microsoft.com/office/drawing/2014/main" id="{9EDB0E33-6A47-5481-998D-A80DD060E80C}"/>
              </a:ext>
            </a:extLst>
          </p:cNvPr>
          <p:cNvSpPr>
            <a:spLocks noGrp="1"/>
          </p:cNvSpPr>
          <p:nvPr>
            <p:ph idx="1"/>
          </p:nvPr>
        </p:nvSpPr>
        <p:spPr/>
        <p:txBody>
          <a:bodyPr/>
          <a:lstStyle/>
          <a:p>
            <a:r>
              <a:rPr lang="tr-TR" dirty="0"/>
              <a:t>Yakan top kız-erkek ilçe 3.lüğü</a:t>
            </a:r>
          </a:p>
          <a:p>
            <a:r>
              <a:rPr lang="tr-TR" dirty="0"/>
              <a:t>Futbol erkek ilçe 2.liği</a:t>
            </a:r>
          </a:p>
          <a:p>
            <a:r>
              <a:rPr lang="tr-TR" dirty="0"/>
              <a:t>Futbol Bakırköy ilçesi 100.yıl Cumhuriyet kupası </a:t>
            </a:r>
          </a:p>
          <a:p>
            <a:r>
              <a:rPr lang="tr-TR" dirty="0"/>
              <a:t>İstanbul ili Voleybol 3.lüğü</a:t>
            </a:r>
          </a:p>
        </p:txBody>
      </p:sp>
    </p:spTree>
    <p:extLst>
      <p:ext uri="{BB962C8B-B14F-4D97-AF65-F5344CB8AC3E}">
        <p14:creationId xmlns:p14="http://schemas.microsoft.com/office/powerpoint/2010/main" val="22782675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0"/>
                <a:lumOff val="100000"/>
              </a:schemeClr>
            </a:gs>
            <a:gs pos="35000">
              <a:schemeClr val="accent6">
                <a:lumMod val="0"/>
                <a:lumOff val="100000"/>
              </a:schemeClr>
            </a:gs>
            <a:gs pos="100000">
              <a:schemeClr val="accent6">
                <a:lumMod val="100000"/>
              </a:schemeClr>
            </a:gs>
          </a:gsLst>
          <a:lin ang="2700000" scaled="1"/>
        </a:gra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6ABC231-0824-434E-F8DB-4B992DABCF41}"/>
              </a:ext>
            </a:extLst>
          </p:cNvPr>
          <p:cNvSpPr>
            <a:spLocks noGrp="1"/>
          </p:cNvSpPr>
          <p:nvPr>
            <p:ph type="title"/>
          </p:nvPr>
        </p:nvSpPr>
        <p:spPr/>
        <p:txBody>
          <a:bodyPr/>
          <a:lstStyle/>
          <a:p>
            <a:r>
              <a:rPr lang="tr-TR" dirty="0"/>
              <a:t>Okulumuzun fiziki imkanları</a:t>
            </a:r>
          </a:p>
        </p:txBody>
      </p:sp>
      <p:sp>
        <p:nvSpPr>
          <p:cNvPr id="3" name="İçerik Yer Tutucusu 2">
            <a:extLst>
              <a:ext uri="{FF2B5EF4-FFF2-40B4-BE49-F238E27FC236}">
                <a16:creationId xmlns:a16="http://schemas.microsoft.com/office/drawing/2014/main" id="{CD7DEBBE-D859-CAF9-321F-C8D88946EAC6}"/>
              </a:ext>
            </a:extLst>
          </p:cNvPr>
          <p:cNvSpPr>
            <a:spLocks noGrp="1"/>
          </p:cNvSpPr>
          <p:nvPr>
            <p:ph idx="1"/>
          </p:nvPr>
        </p:nvSpPr>
        <p:spPr/>
        <p:txBody>
          <a:bodyPr/>
          <a:lstStyle/>
          <a:p>
            <a:r>
              <a:rPr lang="tr-TR" dirty="0"/>
              <a:t>Tüm alanlara ait atölyeler</a:t>
            </a:r>
          </a:p>
          <a:p>
            <a:r>
              <a:rPr lang="tr-TR" dirty="0"/>
              <a:t>Kütüphane</a:t>
            </a:r>
          </a:p>
          <a:p>
            <a:r>
              <a:rPr lang="tr-TR" dirty="0"/>
              <a:t>Dron Atölyesi</a:t>
            </a:r>
          </a:p>
          <a:p>
            <a:r>
              <a:rPr lang="tr-TR" dirty="0"/>
              <a:t>Standartlara uygun Voleybol spor salonu</a:t>
            </a:r>
          </a:p>
          <a:p>
            <a:r>
              <a:rPr lang="tr-TR" dirty="0"/>
              <a:t>Kantin</a:t>
            </a:r>
          </a:p>
          <a:p>
            <a:r>
              <a:rPr lang="tr-TR" dirty="0"/>
              <a:t>Geniş Bahçe</a:t>
            </a:r>
          </a:p>
          <a:p>
            <a:r>
              <a:rPr lang="tr-TR" dirty="0"/>
              <a:t>Konferans ve gösteriler için çok amaçlı salon</a:t>
            </a:r>
          </a:p>
          <a:p>
            <a:endParaRPr lang="tr-TR" dirty="0"/>
          </a:p>
        </p:txBody>
      </p:sp>
    </p:spTree>
    <p:extLst>
      <p:ext uri="{BB962C8B-B14F-4D97-AF65-F5344CB8AC3E}">
        <p14:creationId xmlns:p14="http://schemas.microsoft.com/office/powerpoint/2010/main" val="2498403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0"/>
                <a:lumOff val="100000"/>
              </a:schemeClr>
            </a:gs>
            <a:gs pos="35000">
              <a:schemeClr val="accent6">
                <a:lumMod val="0"/>
                <a:lumOff val="100000"/>
              </a:schemeClr>
            </a:gs>
            <a:gs pos="100000">
              <a:schemeClr val="accent6">
                <a:lumMod val="100000"/>
              </a:schemeClr>
            </a:gs>
          </a:gsLst>
          <a:lin ang="2700000" scaled="1"/>
        </a:gra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F6D9A74-3277-1D46-4364-C00A8B7E7130}"/>
              </a:ext>
            </a:extLst>
          </p:cNvPr>
          <p:cNvSpPr>
            <a:spLocks noGrp="1"/>
          </p:cNvSpPr>
          <p:nvPr>
            <p:ph type="title"/>
          </p:nvPr>
        </p:nvSpPr>
        <p:spPr/>
        <p:txBody>
          <a:bodyPr/>
          <a:lstStyle/>
          <a:p>
            <a:r>
              <a:rPr lang="tr-TR" dirty="0"/>
              <a:t>Okulumuzda giyilmesi zorunlu kıyafetler</a:t>
            </a:r>
          </a:p>
        </p:txBody>
      </p:sp>
      <p:pic>
        <p:nvPicPr>
          <p:cNvPr id="5" name="İçerik Yer Tutucusu 4">
            <a:extLst>
              <a:ext uri="{FF2B5EF4-FFF2-40B4-BE49-F238E27FC236}">
                <a16:creationId xmlns:a16="http://schemas.microsoft.com/office/drawing/2014/main" id="{4398B4BE-F888-5381-7777-EB70C9D31576}"/>
              </a:ext>
            </a:extLst>
          </p:cNvPr>
          <p:cNvPicPr>
            <a:picLocks noGrp="1" noChangeAspect="1"/>
          </p:cNvPicPr>
          <p:nvPr>
            <p:ph idx="1"/>
          </p:nvPr>
        </p:nvPicPr>
        <p:blipFill>
          <a:blip r:embed="rId2"/>
          <a:stretch>
            <a:fillRect/>
          </a:stretch>
        </p:blipFill>
        <p:spPr>
          <a:xfrm>
            <a:off x="4228409" y="1996074"/>
            <a:ext cx="3323786" cy="4431716"/>
          </a:xfrm>
        </p:spPr>
      </p:pic>
      <p:pic>
        <p:nvPicPr>
          <p:cNvPr id="7" name="Resim 6">
            <a:extLst>
              <a:ext uri="{FF2B5EF4-FFF2-40B4-BE49-F238E27FC236}">
                <a16:creationId xmlns:a16="http://schemas.microsoft.com/office/drawing/2014/main" id="{D2FE1D72-6C95-A15C-4415-25AD30F9AFEE}"/>
              </a:ext>
            </a:extLst>
          </p:cNvPr>
          <p:cNvPicPr>
            <a:picLocks noChangeAspect="1"/>
          </p:cNvPicPr>
          <p:nvPr/>
        </p:nvPicPr>
        <p:blipFill>
          <a:blip r:embed="rId3"/>
          <a:stretch>
            <a:fillRect/>
          </a:stretch>
        </p:blipFill>
        <p:spPr>
          <a:xfrm>
            <a:off x="462434" y="2008433"/>
            <a:ext cx="3323786" cy="4406998"/>
          </a:xfrm>
          <a:prstGeom prst="rect">
            <a:avLst/>
          </a:prstGeom>
        </p:spPr>
      </p:pic>
      <p:pic>
        <p:nvPicPr>
          <p:cNvPr id="9" name="Resim 8">
            <a:extLst>
              <a:ext uri="{FF2B5EF4-FFF2-40B4-BE49-F238E27FC236}">
                <a16:creationId xmlns:a16="http://schemas.microsoft.com/office/drawing/2014/main" id="{C0742295-E779-6A29-0BB9-D30F959ED755}"/>
              </a:ext>
            </a:extLst>
          </p:cNvPr>
          <p:cNvPicPr>
            <a:picLocks noChangeAspect="1"/>
          </p:cNvPicPr>
          <p:nvPr/>
        </p:nvPicPr>
        <p:blipFill>
          <a:blip r:embed="rId4"/>
          <a:stretch>
            <a:fillRect/>
          </a:stretch>
        </p:blipFill>
        <p:spPr>
          <a:xfrm>
            <a:off x="7994385" y="1983715"/>
            <a:ext cx="3786389" cy="4431716"/>
          </a:xfrm>
          <a:prstGeom prst="rect">
            <a:avLst/>
          </a:prstGeom>
        </p:spPr>
      </p:pic>
    </p:spTree>
    <p:extLst>
      <p:ext uri="{BB962C8B-B14F-4D97-AF65-F5344CB8AC3E}">
        <p14:creationId xmlns:p14="http://schemas.microsoft.com/office/powerpoint/2010/main" val="2297892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0"/>
                <a:lumOff val="100000"/>
              </a:schemeClr>
            </a:gs>
            <a:gs pos="35000">
              <a:schemeClr val="accent6">
                <a:lumMod val="0"/>
                <a:lumOff val="100000"/>
              </a:schemeClr>
            </a:gs>
            <a:gs pos="100000">
              <a:schemeClr val="accent6">
                <a:lumMod val="100000"/>
              </a:schemeClr>
            </a:gs>
          </a:gsLst>
          <a:lin ang="2700000" scaled="1"/>
        </a:gra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4903308-C67F-BA3F-D0BE-AB1BF7C60B9B}"/>
              </a:ext>
            </a:extLst>
          </p:cNvPr>
          <p:cNvSpPr>
            <a:spLocks noGrp="1"/>
          </p:cNvSpPr>
          <p:nvPr>
            <p:ph type="title"/>
          </p:nvPr>
        </p:nvSpPr>
        <p:spPr>
          <a:xfrm>
            <a:off x="2536945" y="456504"/>
            <a:ext cx="7866813" cy="1085394"/>
          </a:xfrm>
        </p:spPr>
        <p:txBody>
          <a:bodyPr>
            <a:noAutofit/>
          </a:bodyPr>
          <a:lstStyle/>
          <a:p>
            <a:pPr algn="just"/>
            <a:r>
              <a:rPr lang="tr-TR" sz="4000" dirty="0"/>
              <a:t>Okulumuzdaki alanlar</a:t>
            </a:r>
          </a:p>
        </p:txBody>
      </p:sp>
      <p:graphicFrame>
        <p:nvGraphicFramePr>
          <p:cNvPr id="5" name="İçerik Yer Tutucusu 4">
            <a:extLst>
              <a:ext uri="{FF2B5EF4-FFF2-40B4-BE49-F238E27FC236}">
                <a16:creationId xmlns:a16="http://schemas.microsoft.com/office/drawing/2014/main" id="{A8D04B00-EC60-75ED-FD05-47354C165F26}"/>
              </a:ext>
            </a:extLst>
          </p:cNvPr>
          <p:cNvGraphicFramePr>
            <a:graphicFrameLocks noGrp="1"/>
          </p:cNvGraphicFramePr>
          <p:nvPr>
            <p:ph idx="1"/>
            <p:extLst>
              <p:ext uri="{D42A27DB-BD31-4B8C-83A1-F6EECF244321}">
                <p14:modId xmlns:p14="http://schemas.microsoft.com/office/powerpoint/2010/main" val="4057767869"/>
              </p:ext>
            </p:extLst>
          </p:nvPr>
        </p:nvGraphicFramePr>
        <p:xfrm>
          <a:off x="581025" y="2181224"/>
          <a:ext cx="11148046" cy="40339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991787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0"/>
                <a:lumOff val="100000"/>
              </a:schemeClr>
            </a:gs>
            <a:gs pos="35000">
              <a:schemeClr val="accent6">
                <a:lumMod val="0"/>
                <a:lumOff val="100000"/>
              </a:schemeClr>
            </a:gs>
            <a:gs pos="100000">
              <a:schemeClr val="accent6">
                <a:lumMod val="100000"/>
              </a:schemeClr>
            </a:gs>
          </a:gsLst>
          <a:lin ang="2700000" scaled="1"/>
        </a:gra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3B84F8D-348E-37AF-E503-C00B6A66020A}"/>
              </a:ext>
            </a:extLst>
          </p:cNvPr>
          <p:cNvSpPr>
            <a:spLocks noGrp="1"/>
          </p:cNvSpPr>
          <p:nvPr>
            <p:ph type="title"/>
          </p:nvPr>
        </p:nvSpPr>
        <p:spPr/>
        <p:txBody>
          <a:bodyPr/>
          <a:lstStyle/>
          <a:p>
            <a:r>
              <a:rPr lang="tr-TR" dirty="0"/>
              <a:t>Staj uygulaması</a:t>
            </a:r>
          </a:p>
        </p:txBody>
      </p:sp>
      <p:sp>
        <p:nvSpPr>
          <p:cNvPr id="3" name="İçerik Yer Tutucusu 2">
            <a:extLst>
              <a:ext uri="{FF2B5EF4-FFF2-40B4-BE49-F238E27FC236}">
                <a16:creationId xmlns:a16="http://schemas.microsoft.com/office/drawing/2014/main" id="{D420BA1B-5769-6F3F-55BE-D8564C5CFFC2}"/>
              </a:ext>
            </a:extLst>
          </p:cNvPr>
          <p:cNvSpPr>
            <a:spLocks noGrp="1"/>
          </p:cNvSpPr>
          <p:nvPr>
            <p:ph idx="1"/>
          </p:nvPr>
        </p:nvSpPr>
        <p:spPr/>
        <p:txBody>
          <a:bodyPr/>
          <a:lstStyle/>
          <a:p>
            <a:r>
              <a:rPr lang="tr-TR" dirty="0"/>
              <a:t>Okulumuzda tüm bölümlerde Eğitim-Öğretim süreleri dahilinde 12.sınıfta staj uygulaması yapılmaktadır. Öğrencilerimiz 3 gün staja,2 gün okula gelerek son sınıftan mezun olabilmektedir.</a:t>
            </a:r>
          </a:p>
        </p:txBody>
      </p:sp>
    </p:spTree>
    <p:extLst>
      <p:ext uri="{BB962C8B-B14F-4D97-AF65-F5344CB8AC3E}">
        <p14:creationId xmlns:p14="http://schemas.microsoft.com/office/powerpoint/2010/main" val="1029287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0"/>
                <a:lumOff val="100000"/>
              </a:schemeClr>
            </a:gs>
            <a:gs pos="35000">
              <a:schemeClr val="accent6">
                <a:lumMod val="0"/>
                <a:lumOff val="100000"/>
              </a:schemeClr>
            </a:gs>
            <a:gs pos="100000">
              <a:schemeClr val="accent6">
                <a:lumMod val="100000"/>
              </a:schemeClr>
            </a:gs>
          </a:gsLst>
          <a:lin ang="2700000" scaled="1"/>
        </a:gra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B00EA49-0F88-D64D-3BC5-7FBA736359D9}"/>
              </a:ext>
            </a:extLst>
          </p:cNvPr>
          <p:cNvSpPr>
            <a:spLocks noGrp="1"/>
          </p:cNvSpPr>
          <p:nvPr>
            <p:ph type="title"/>
          </p:nvPr>
        </p:nvSpPr>
        <p:spPr/>
        <p:txBody>
          <a:bodyPr/>
          <a:lstStyle/>
          <a:p>
            <a:r>
              <a:rPr lang="tr-TR" dirty="0"/>
              <a:t>Okulumuz</a:t>
            </a:r>
          </a:p>
        </p:txBody>
      </p:sp>
      <p:pic>
        <p:nvPicPr>
          <p:cNvPr id="5" name="İçerik Yer Tutucusu 4">
            <a:extLst>
              <a:ext uri="{FF2B5EF4-FFF2-40B4-BE49-F238E27FC236}">
                <a16:creationId xmlns:a16="http://schemas.microsoft.com/office/drawing/2014/main" id="{11A986DE-DA84-6B6E-5896-97A7983776A9}"/>
              </a:ext>
            </a:extLst>
          </p:cNvPr>
          <p:cNvPicPr>
            <a:picLocks noGrp="1" noChangeAspect="1"/>
          </p:cNvPicPr>
          <p:nvPr>
            <p:ph idx="1"/>
          </p:nvPr>
        </p:nvPicPr>
        <p:blipFill>
          <a:blip r:embed="rId3"/>
          <a:stretch>
            <a:fillRect/>
          </a:stretch>
        </p:blipFill>
        <p:spPr>
          <a:xfrm>
            <a:off x="455980" y="1873985"/>
            <a:ext cx="5081625" cy="4676775"/>
          </a:xfrm>
        </p:spPr>
      </p:pic>
      <p:pic>
        <p:nvPicPr>
          <p:cNvPr id="7" name="Resim 6">
            <a:extLst>
              <a:ext uri="{FF2B5EF4-FFF2-40B4-BE49-F238E27FC236}">
                <a16:creationId xmlns:a16="http://schemas.microsoft.com/office/drawing/2014/main" id="{B6F3C49E-D03B-FC26-67AB-ABAC16A5064F}"/>
              </a:ext>
            </a:extLst>
          </p:cNvPr>
          <p:cNvPicPr>
            <a:picLocks noChangeAspect="1"/>
          </p:cNvPicPr>
          <p:nvPr/>
        </p:nvPicPr>
        <p:blipFill>
          <a:blip r:embed="rId4"/>
          <a:stretch>
            <a:fillRect/>
          </a:stretch>
        </p:blipFill>
        <p:spPr>
          <a:xfrm>
            <a:off x="5852161" y="1960473"/>
            <a:ext cx="5883860" cy="4590287"/>
          </a:xfrm>
          <a:prstGeom prst="rect">
            <a:avLst/>
          </a:prstGeom>
        </p:spPr>
      </p:pic>
    </p:spTree>
    <p:extLst>
      <p:ext uri="{BB962C8B-B14F-4D97-AF65-F5344CB8AC3E}">
        <p14:creationId xmlns:p14="http://schemas.microsoft.com/office/powerpoint/2010/main" val="1806404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lin ang="2700000" scaled="1"/>
          <a:tileRect/>
        </a:gra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44F448A-0BCF-80B4-2CBE-29B7C891007F}"/>
              </a:ext>
            </a:extLst>
          </p:cNvPr>
          <p:cNvSpPr>
            <a:spLocks noGrp="1"/>
          </p:cNvSpPr>
          <p:nvPr>
            <p:ph type="title"/>
          </p:nvPr>
        </p:nvSpPr>
        <p:spPr/>
        <p:txBody>
          <a:bodyPr/>
          <a:lstStyle/>
          <a:p>
            <a:r>
              <a:rPr lang="tr-TR" dirty="0"/>
              <a:t>BİLİŞİM TEKNOLOJİLERİ</a:t>
            </a:r>
          </a:p>
        </p:txBody>
      </p:sp>
      <p:sp>
        <p:nvSpPr>
          <p:cNvPr id="3" name="İçerik Yer Tutucusu 2">
            <a:extLst>
              <a:ext uri="{FF2B5EF4-FFF2-40B4-BE49-F238E27FC236}">
                <a16:creationId xmlns:a16="http://schemas.microsoft.com/office/drawing/2014/main" id="{90C6AB6E-F253-E1AB-9DA7-4CF898BF7C82}"/>
              </a:ext>
            </a:extLst>
          </p:cNvPr>
          <p:cNvSpPr>
            <a:spLocks noGrp="1"/>
          </p:cNvSpPr>
          <p:nvPr>
            <p:ph idx="1"/>
          </p:nvPr>
        </p:nvSpPr>
        <p:spPr/>
        <p:txBody>
          <a:bodyPr/>
          <a:lstStyle/>
          <a:p>
            <a:pPr marL="0" indent="0">
              <a:buNone/>
            </a:pPr>
            <a:r>
              <a:rPr lang="tr-TR" dirty="0">
                <a:latin typeface="Arial Black" panose="020B0A04020102020204" pitchFamily="34" charset="0"/>
              </a:rPr>
              <a:t>Okulumuzda Bilişim Teknolojileri alanında Yazılım Geliştirme dalı bulunmaktadır.</a:t>
            </a:r>
          </a:p>
          <a:p>
            <a:pPr algn="just"/>
            <a:r>
              <a:rPr lang="tr-TR" b="0" i="0" dirty="0">
                <a:solidFill>
                  <a:srgbClr val="7B868F"/>
                </a:solidFill>
                <a:effectLst/>
                <a:latin typeface="Arial" panose="020B0604020202020204" pitchFamily="34" charset="0"/>
              </a:rPr>
              <a:t>Nesne tabanlı programlama teknikleri ile proje yapma, geliştirme, veri tabanı kullanım yöntemlerini uygulama</a:t>
            </a:r>
          </a:p>
          <a:p>
            <a:pPr algn="just"/>
            <a:r>
              <a:rPr lang="tr-TR" b="0" i="0" dirty="0">
                <a:solidFill>
                  <a:srgbClr val="7B868F"/>
                </a:solidFill>
                <a:effectLst/>
                <a:latin typeface="Arial" panose="020B0604020202020204" pitchFamily="34" charset="0"/>
              </a:rPr>
              <a:t>İş sağlığı ve güvenliği tedbirlerini alarak giriş ve çıkış cihazları, sensörler, göstergeler, ekranlar ve motorları kullanarak işlevsel bir aygıt oluşturma </a:t>
            </a:r>
          </a:p>
          <a:p>
            <a:pPr algn="just"/>
            <a:r>
              <a:rPr lang="tr-TR" b="0" i="0" dirty="0">
                <a:solidFill>
                  <a:srgbClr val="7B868F"/>
                </a:solidFill>
                <a:effectLst/>
                <a:latin typeface="Arial" panose="020B0604020202020204" pitchFamily="34" charset="0"/>
              </a:rPr>
              <a:t>Web sitesi tasarımı, dinamik programlama, veri tabanı işlemleri ve web sitesini yayınlama</a:t>
            </a:r>
          </a:p>
          <a:p>
            <a:pPr algn="just"/>
            <a:r>
              <a:rPr lang="tr-TR" b="0" i="0" dirty="0">
                <a:solidFill>
                  <a:srgbClr val="7B868F"/>
                </a:solidFill>
                <a:effectLst/>
                <a:latin typeface="Arial" panose="020B0604020202020204" pitchFamily="34" charset="0"/>
              </a:rPr>
              <a:t>Mobil uygulamalar yapma • Görüntü işleme ve görsel efekt tekniklerini uygulama</a:t>
            </a:r>
          </a:p>
          <a:p>
            <a:pPr marL="0" indent="0">
              <a:buNone/>
            </a:pPr>
            <a:r>
              <a:rPr lang="tr-TR" dirty="0"/>
              <a:t>                                                   </a:t>
            </a:r>
            <a:r>
              <a:rPr lang="tr-TR" dirty="0">
                <a:solidFill>
                  <a:srgbClr val="FF0000"/>
                </a:solidFill>
                <a:hlinkClick r:id="rId2">
                  <a:extLst>
                    <a:ext uri="{A12FA001-AC4F-418D-AE19-62706E023703}">
                      <ahyp:hlinkClr xmlns:ahyp="http://schemas.microsoft.com/office/drawing/2018/hyperlinkcolor" val="tx"/>
                    </a:ext>
                  </a:extLst>
                </a:hlinkClick>
              </a:rPr>
              <a:t>https://meslegimhayatim.meb.gov.tr/</a:t>
            </a:r>
            <a:endParaRPr lang="tr-TR" dirty="0">
              <a:solidFill>
                <a:srgbClr val="FF0000"/>
              </a:solidFill>
            </a:endParaRPr>
          </a:p>
        </p:txBody>
      </p:sp>
      <p:pic>
        <p:nvPicPr>
          <p:cNvPr id="7" name="Resim 6">
            <a:extLst>
              <a:ext uri="{FF2B5EF4-FFF2-40B4-BE49-F238E27FC236}">
                <a16:creationId xmlns:a16="http://schemas.microsoft.com/office/drawing/2014/main" id="{F4A2ED5B-A75E-9064-9F7C-B58B487B8122}"/>
              </a:ext>
            </a:extLst>
          </p:cNvPr>
          <p:cNvPicPr>
            <a:picLocks noChangeAspect="1"/>
          </p:cNvPicPr>
          <p:nvPr/>
        </p:nvPicPr>
        <p:blipFill>
          <a:blip r:embed="rId3"/>
          <a:stretch>
            <a:fillRect/>
          </a:stretch>
        </p:blipFill>
        <p:spPr>
          <a:xfrm>
            <a:off x="9364005" y="4811361"/>
            <a:ext cx="2312355" cy="1689129"/>
          </a:xfrm>
          <a:prstGeom prst="rect">
            <a:avLst/>
          </a:prstGeom>
        </p:spPr>
      </p:pic>
    </p:spTree>
    <p:extLst>
      <p:ext uri="{BB962C8B-B14F-4D97-AF65-F5344CB8AC3E}">
        <p14:creationId xmlns:p14="http://schemas.microsoft.com/office/powerpoint/2010/main" val="1246020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0"/>
                <a:lumOff val="100000"/>
              </a:schemeClr>
            </a:gs>
            <a:gs pos="35000">
              <a:schemeClr val="accent6">
                <a:lumMod val="0"/>
                <a:lumOff val="100000"/>
              </a:schemeClr>
            </a:gs>
            <a:gs pos="100000">
              <a:schemeClr val="accent6">
                <a:lumMod val="100000"/>
              </a:schemeClr>
            </a:gs>
          </a:gsLst>
          <a:lin ang="2700000" scaled="1"/>
        </a:gra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A122C73-93EF-9FC7-7816-38C259D18905}"/>
              </a:ext>
            </a:extLst>
          </p:cNvPr>
          <p:cNvSpPr>
            <a:spLocks noGrp="1"/>
          </p:cNvSpPr>
          <p:nvPr>
            <p:ph type="title"/>
          </p:nvPr>
        </p:nvSpPr>
        <p:spPr>
          <a:noFill/>
        </p:spPr>
        <p:txBody>
          <a:bodyPr>
            <a:normAutofit/>
          </a:bodyPr>
          <a:lstStyle/>
          <a:p>
            <a:r>
              <a:rPr lang="tr-TR" sz="2400" dirty="0"/>
              <a:t>BİLİŞİM TEKNOLOJİLERİ Yazılım Geliştirme dalı çerçeve programı</a:t>
            </a:r>
          </a:p>
        </p:txBody>
      </p:sp>
      <p:pic>
        <p:nvPicPr>
          <p:cNvPr id="7" name="İçerik Yer Tutucusu 6">
            <a:extLst>
              <a:ext uri="{FF2B5EF4-FFF2-40B4-BE49-F238E27FC236}">
                <a16:creationId xmlns:a16="http://schemas.microsoft.com/office/drawing/2014/main" id="{1A12FCCB-1F75-6267-78F2-5A7E3D9C0D8A}"/>
              </a:ext>
            </a:extLst>
          </p:cNvPr>
          <p:cNvPicPr>
            <a:picLocks noGrp="1" noChangeAspect="1"/>
          </p:cNvPicPr>
          <p:nvPr>
            <p:ph idx="1"/>
          </p:nvPr>
        </p:nvPicPr>
        <p:blipFill>
          <a:blip r:embed="rId2"/>
          <a:stretch>
            <a:fillRect/>
          </a:stretch>
        </p:blipFill>
        <p:spPr>
          <a:xfrm>
            <a:off x="1484986" y="1800834"/>
            <a:ext cx="9348825" cy="4987671"/>
          </a:xfrm>
        </p:spPr>
      </p:pic>
    </p:spTree>
    <p:extLst>
      <p:ext uri="{BB962C8B-B14F-4D97-AF65-F5344CB8AC3E}">
        <p14:creationId xmlns:p14="http://schemas.microsoft.com/office/powerpoint/2010/main" val="41293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02888FB-96AB-0E5C-1249-122BB13D206C}"/>
              </a:ext>
            </a:extLst>
          </p:cNvPr>
          <p:cNvSpPr>
            <a:spLocks noGrp="1"/>
          </p:cNvSpPr>
          <p:nvPr>
            <p:ph type="title"/>
          </p:nvPr>
        </p:nvSpPr>
        <p:spPr/>
        <p:txBody>
          <a:bodyPr>
            <a:normAutofit/>
          </a:bodyPr>
          <a:lstStyle/>
          <a:p>
            <a:pPr lvl="0"/>
            <a:r>
              <a:rPr lang="tr-TR" dirty="0"/>
              <a:t>BÜRO YÖNETİMİ</a:t>
            </a:r>
          </a:p>
        </p:txBody>
      </p:sp>
      <p:pic>
        <p:nvPicPr>
          <p:cNvPr id="7" name="Resim 6">
            <a:extLst>
              <a:ext uri="{FF2B5EF4-FFF2-40B4-BE49-F238E27FC236}">
                <a16:creationId xmlns:a16="http://schemas.microsoft.com/office/drawing/2014/main" id="{60FE4894-C25F-AC6C-2FA4-6581C2A3DAC8}"/>
              </a:ext>
            </a:extLst>
          </p:cNvPr>
          <p:cNvPicPr>
            <a:picLocks noChangeAspect="1"/>
          </p:cNvPicPr>
          <p:nvPr/>
        </p:nvPicPr>
        <p:blipFill>
          <a:blip r:embed="rId2"/>
          <a:stretch>
            <a:fillRect/>
          </a:stretch>
        </p:blipFill>
        <p:spPr>
          <a:xfrm>
            <a:off x="444716" y="1896665"/>
            <a:ext cx="5516687" cy="4908052"/>
          </a:xfrm>
          <a:prstGeom prst="rect">
            <a:avLst/>
          </a:prstGeom>
        </p:spPr>
      </p:pic>
      <p:pic>
        <p:nvPicPr>
          <p:cNvPr id="9" name="Resim 8">
            <a:extLst>
              <a:ext uri="{FF2B5EF4-FFF2-40B4-BE49-F238E27FC236}">
                <a16:creationId xmlns:a16="http://schemas.microsoft.com/office/drawing/2014/main" id="{3759B3C7-3E33-DC9A-0A87-5C7A16AA4E89}"/>
              </a:ext>
            </a:extLst>
          </p:cNvPr>
          <p:cNvPicPr>
            <a:picLocks noChangeAspect="1"/>
          </p:cNvPicPr>
          <p:nvPr/>
        </p:nvPicPr>
        <p:blipFill>
          <a:blip r:embed="rId3"/>
          <a:stretch>
            <a:fillRect/>
          </a:stretch>
        </p:blipFill>
        <p:spPr>
          <a:xfrm>
            <a:off x="6467381" y="1896665"/>
            <a:ext cx="5279903" cy="4908052"/>
          </a:xfrm>
          <a:prstGeom prst="rect">
            <a:avLst/>
          </a:prstGeom>
        </p:spPr>
      </p:pic>
    </p:spTree>
    <p:extLst>
      <p:ext uri="{BB962C8B-B14F-4D97-AF65-F5344CB8AC3E}">
        <p14:creationId xmlns:p14="http://schemas.microsoft.com/office/powerpoint/2010/main" val="4254222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0577CE3-103D-136A-5B2C-AC0E9FAD7E60}"/>
              </a:ext>
            </a:extLst>
          </p:cNvPr>
          <p:cNvSpPr>
            <a:spLocks noGrp="1"/>
          </p:cNvSpPr>
          <p:nvPr>
            <p:ph type="title"/>
          </p:nvPr>
        </p:nvSpPr>
        <p:spPr/>
        <p:txBody>
          <a:bodyPr/>
          <a:lstStyle/>
          <a:p>
            <a:r>
              <a:rPr lang="tr-TR" dirty="0"/>
              <a:t>BÜRO YÖNETİMİ</a:t>
            </a:r>
          </a:p>
        </p:txBody>
      </p:sp>
      <p:pic>
        <p:nvPicPr>
          <p:cNvPr id="5" name="Resim 4">
            <a:extLst>
              <a:ext uri="{FF2B5EF4-FFF2-40B4-BE49-F238E27FC236}">
                <a16:creationId xmlns:a16="http://schemas.microsoft.com/office/drawing/2014/main" id="{6EA36B33-445A-368E-7624-60ABCCB76244}"/>
              </a:ext>
            </a:extLst>
          </p:cNvPr>
          <p:cNvPicPr>
            <a:picLocks noChangeAspect="1"/>
          </p:cNvPicPr>
          <p:nvPr/>
        </p:nvPicPr>
        <p:blipFill>
          <a:blip r:embed="rId2"/>
          <a:stretch>
            <a:fillRect/>
          </a:stretch>
        </p:blipFill>
        <p:spPr>
          <a:xfrm>
            <a:off x="465340" y="1890677"/>
            <a:ext cx="5387737" cy="4881383"/>
          </a:xfrm>
          <a:prstGeom prst="rect">
            <a:avLst/>
          </a:prstGeom>
        </p:spPr>
      </p:pic>
      <p:pic>
        <p:nvPicPr>
          <p:cNvPr id="7" name="Resim 6">
            <a:extLst>
              <a:ext uri="{FF2B5EF4-FFF2-40B4-BE49-F238E27FC236}">
                <a16:creationId xmlns:a16="http://schemas.microsoft.com/office/drawing/2014/main" id="{329D78C5-974F-FFF9-C951-0EB18E13E43C}"/>
              </a:ext>
            </a:extLst>
          </p:cNvPr>
          <p:cNvPicPr>
            <a:picLocks noChangeAspect="1"/>
          </p:cNvPicPr>
          <p:nvPr/>
        </p:nvPicPr>
        <p:blipFill>
          <a:blip r:embed="rId3"/>
          <a:stretch>
            <a:fillRect/>
          </a:stretch>
        </p:blipFill>
        <p:spPr>
          <a:xfrm>
            <a:off x="6338923" y="1890677"/>
            <a:ext cx="5445149" cy="4881383"/>
          </a:xfrm>
          <a:prstGeom prst="rect">
            <a:avLst/>
          </a:prstGeom>
        </p:spPr>
      </p:pic>
    </p:spTree>
    <p:extLst>
      <p:ext uri="{BB962C8B-B14F-4D97-AF65-F5344CB8AC3E}">
        <p14:creationId xmlns:p14="http://schemas.microsoft.com/office/powerpoint/2010/main" val="1308677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0"/>
                <a:lumOff val="100000"/>
              </a:schemeClr>
            </a:gs>
            <a:gs pos="35000">
              <a:schemeClr val="accent6">
                <a:lumMod val="0"/>
                <a:lumOff val="100000"/>
              </a:schemeClr>
            </a:gs>
            <a:gs pos="100000">
              <a:schemeClr val="accent6">
                <a:lumMod val="100000"/>
              </a:schemeClr>
            </a:gs>
          </a:gsLst>
          <a:lin ang="2700000" scaled="1"/>
        </a:gra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2143212-EB5B-8B87-E905-39F1F11EC633}"/>
              </a:ext>
            </a:extLst>
          </p:cNvPr>
          <p:cNvSpPr>
            <a:spLocks noGrp="1"/>
          </p:cNvSpPr>
          <p:nvPr>
            <p:ph type="title"/>
          </p:nvPr>
        </p:nvSpPr>
        <p:spPr/>
        <p:txBody>
          <a:bodyPr/>
          <a:lstStyle/>
          <a:p>
            <a:r>
              <a:rPr lang="tr-TR" dirty="0"/>
              <a:t>BÜRO YÖNETİMİ </a:t>
            </a:r>
            <a:r>
              <a:rPr lang="tr-TR" sz="2800" dirty="0"/>
              <a:t>çerçeve programı</a:t>
            </a:r>
            <a:br>
              <a:rPr lang="tr-TR" dirty="0"/>
            </a:br>
            <a:endParaRPr lang="tr-TR" dirty="0"/>
          </a:p>
        </p:txBody>
      </p:sp>
      <p:pic>
        <p:nvPicPr>
          <p:cNvPr id="5" name="İçerik Yer Tutucusu 4">
            <a:extLst>
              <a:ext uri="{FF2B5EF4-FFF2-40B4-BE49-F238E27FC236}">
                <a16:creationId xmlns:a16="http://schemas.microsoft.com/office/drawing/2014/main" id="{AE4A81BC-FE1C-8853-0301-57B4AD179349}"/>
              </a:ext>
            </a:extLst>
          </p:cNvPr>
          <p:cNvPicPr>
            <a:picLocks noGrp="1" noChangeAspect="1"/>
          </p:cNvPicPr>
          <p:nvPr>
            <p:ph idx="1"/>
          </p:nvPr>
        </p:nvPicPr>
        <p:blipFill>
          <a:blip r:embed="rId2"/>
          <a:stretch>
            <a:fillRect/>
          </a:stretch>
        </p:blipFill>
        <p:spPr>
          <a:xfrm>
            <a:off x="746150" y="2181224"/>
            <a:ext cx="10709453" cy="4380509"/>
          </a:xfrm>
        </p:spPr>
      </p:pic>
    </p:spTree>
    <p:extLst>
      <p:ext uri="{BB962C8B-B14F-4D97-AF65-F5344CB8AC3E}">
        <p14:creationId xmlns:p14="http://schemas.microsoft.com/office/powerpoint/2010/main" val="1422763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0"/>
                <a:lumOff val="100000"/>
              </a:schemeClr>
            </a:gs>
            <a:gs pos="35000">
              <a:schemeClr val="accent6">
                <a:lumMod val="0"/>
                <a:lumOff val="100000"/>
              </a:schemeClr>
            </a:gs>
            <a:gs pos="100000">
              <a:schemeClr val="accent6">
                <a:lumMod val="100000"/>
              </a:schemeClr>
            </a:gs>
          </a:gsLst>
          <a:lin ang="2700000" scaled="1"/>
        </a:gra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A699B31-A5C1-BBEC-780F-AA3DD9982B6E}"/>
              </a:ext>
            </a:extLst>
          </p:cNvPr>
          <p:cNvSpPr>
            <a:spLocks noGrp="1"/>
          </p:cNvSpPr>
          <p:nvPr>
            <p:ph type="title"/>
          </p:nvPr>
        </p:nvSpPr>
        <p:spPr>
          <a:xfrm>
            <a:off x="484940" y="1760935"/>
            <a:ext cx="11029616" cy="297045"/>
          </a:xfrm>
        </p:spPr>
        <p:txBody>
          <a:bodyPr>
            <a:normAutofit fontScale="90000"/>
          </a:bodyPr>
          <a:lstStyle/>
          <a:p>
            <a:br>
              <a:rPr lang="tr-TR" dirty="0"/>
            </a:br>
            <a:br>
              <a:rPr lang="tr-TR" dirty="0"/>
            </a:br>
            <a:br>
              <a:rPr lang="tr-TR" dirty="0"/>
            </a:br>
            <a:br>
              <a:rPr lang="tr-TR" dirty="0"/>
            </a:br>
            <a:br>
              <a:rPr lang="tr-TR" dirty="0"/>
            </a:br>
            <a:br>
              <a:rPr lang="tr-TR" dirty="0"/>
            </a:br>
            <a:br>
              <a:rPr lang="tr-TR" dirty="0"/>
            </a:br>
            <a:br>
              <a:rPr lang="tr-TR" dirty="0"/>
            </a:br>
            <a:br>
              <a:rPr lang="tr-TR" dirty="0"/>
            </a:br>
            <a:br>
              <a:rPr lang="tr-TR" dirty="0"/>
            </a:br>
            <a:br>
              <a:rPr lang="tr-TR" dirty="0"/>
            </a:br>
            <a:br>
              <a:rPr lang="tr-TR" dirty="0"/>
            </a:br>
            <a:r>
              <a:rPr lang="tr-TR" dirty="0"/>
              <a:t>MUHASEBE ve FİNANSMAN</a:t>
            </a:r>
            <a:br>
              <a:rPr lang="tr-TR" dirty="0"/>
            </a:br>
            <a:endParaRPr lang="tr-TR" dirty="0"/>
          </a:p>
        </p:txBody>
      </p:sp>
      <p:sp>
        <p:nvSpPr>
          <p:cNvPr id="3" name="İçerik Yer Tutucusu 2">
            <a:extLst>
              <a:ext uri="{FF2B5EF4-FFF2-40B4-BE49-F238E27FC236}">
                <a16:creationId xmlns:a16="http://schemas.microsoft.com/office/drawing/2014/main" id="{7909A194-8674-4F1B-1220-83309240DAAA}"/>
              </a:ext>
            </a:extLst>
          </p:cNvPr>
          <p:cNvSpPr>
            <a:spLocks noGrp="1"/>
          </p:cNvSpPr>
          <p:nvPr>
            <p:ph idx="1"/>
          </p:nvPr>
        </p:nvSpPr>
        <p:spPr/>
        <p:txBody>
          <a:bodyPr/>
          <a:lstStyle/>
          <a:p>
            <a:pPr marL="0" indent="0" algn="l">
              <a:buNone/>
            </a:pPr>
            <a:endParaRPr lang="tr-TR" b="1" i="0" dirty="0">
              <a:solidFill>
                <a:srgbClr val="191919"/>
              </a:solidFill>
              <a:effectLst/>
              <a:latin typeface="Arial" panose="020B0604020202020204" pitchFamily="34" charset="0"/>
            </a:endParaRPr>
          </a:p>
          <a:p>
            <a:pPr marL="0" indent="0">
              <a:buNone/>
            </a:pPr>
            <a:r>
              <a:rPr lang="tr-TR" b="1" dirty="0">
                <a:solidFill>
                  <a:srgbClr val="92D050"/>
                </a:solidFill>
              </a:rPr>
              <a:t>BİLGİSAYARLI MUHASEBE</a:t>
            </a:r>
          </a:p>
          <a:p>
            <a:pPr marL="0" indent="0" algn="l">
              <a:buNone/>
            </a:pPr>
            <a:endParaRPr lang="tr-TR" b="1" dirty="0">
              <a:solidFill>
                <a:srgbClr val="191919"/>
              </a:solidFill>
              <a:latin typeface="Arial" panose="020B0604020202020204" pitchFamily="34" charset="0"/>
            </a:endParaRPr>
          </a:p>
          <a:p>
            <a:pPr marL="0" indent="0" algn="l">
              <a:buNone/>
            </a:pPr>
            <a:r>
              <a:rPr lang="tr-TR" b="1" i="0" dirty="0">
                <a:solidFill>
                  <a:srgbClr val="191919"/>
                </a:solidFill>
                <a:effectLst/>
                <a:latin typeface="Arial" panose="020B0604020202020204" pitchFamily="34" charset="0"/>
              </a:rPr>
              <a:t>ALANIN AMACI</a:t>
            </a:r>
            <a:endParaRPr lang="tr-TR" b="0" i="0" dirty="0">
              <a:solidFill>
                <a:srgbClr val="191919"/>
              </a:solidFill>
              <a:effectLst/>
              <a:latin typeface="Arial" panose="020B0604020202020204" pitchFamily="34" charset="0"/>
            </a:endParaRPr>
          </a:p>
          <a:p>
            <a:pPr marL="0" indent="0" algn="just">
              <a:buNone/>
            </a:pPr>
            <a:r>
              <a:rPr lang="tr-TR" b="0" i="0" dirty="0">
                <a:solidFill>
                  <a:srgbClr val="191919"/>
                </a:solidFill>
                <a:effectLst/>
                <a:latin typeface="Arial" panose="020B0604020202020204" pitchFamily="34" charset="0"/>
              </a:rPr>
              <a:t>Muhasebe ve finansman alanı altında yer alan mesleklerde sektörün ihtiyaçları, bilimsel ve teknolojik gelişmeler doğrultusunda gerekli mesleki yeterlikleri kazanmış nitelikli meslek elemanları yetiştirmek amaçlanmaktadır.</a:t>
            </a:r>
          </a:p>
          <a:p>
            <a:pPr marL="0" indent="0" algn="just">
              <a:buNone/>
            </a:pPr>
            <a:endParaRPr lang="tr-TR" b="0" i="0" dirty="0">
              <a:solidFill>
                <a:srgbClr val="191919"/>
              </a:solidFill>
              <a:effectLst/>
              <a:latin typeface="Arial" panose="020B0604020202020204" pitchFamily="34" charset="0"/>
            </a:endParaRPr>
          </a:p>
          <a:p>
            <a:pPr marL="0" indent="0" algn="ctr">
              <a:buNone/>
            </a:pPr>
            <a:r>
              <a:rPr lang="tr-TR" dirty="0">
                <a:solidFill>
                  <a:srgbClr val="FF0000"/>
                </a:solidFill>
                <a:hlinkClick r:id="rId2">
                  <a:extLst>
                    <a:ext uri="{A12FA001-AC4F-418D-AE19-62706E023703}">
                      <ahyp:hlinkClr xmlns:ahyp="http://schemas.microsoft.com/office/drawing/2018/hyperlinkcolor" val="tx"/>
                    </a:ext>
                  </a:extLst>
                </a:hlinkClick>
              </a:rPr>
              <a:t>https://meslegimhayatim.meb.gov.tr/</a:t>
            </a:r>
            <a:endParaRPr lang="tr-TR" dirty="0"/>
          </a:p>
        </p:txBody>
      </p:sp>
      <p:pic>
        <p:nvPicPr>
          <p:cNvPr id="7" name="Resim 6">
            <a:extLst>
              <a:ext uri="{FF2B5EF4-FFF2-40B4-BE49-F238E27FC236}">
                <a16:creationId xmlns:a16="http://schemas.microsoft.com/office/drawing/2014/main" id="{35F94576-EAEA-AD29-FE6C-1FDB9D8A91BB}"/>
              </a:ext>
            </a:extLst>
          </p:cNvPr>
          <p:cNvPicPr>
            <a:picLocks noChangeAspect="1"/>
          </p:cNvPicPr>
          <p:nvPr/>
        </p:nvPicPr>
        <p:blipFill>
          <a:blip r:embed="rId3"/>
          <a:stretch>
            <a:fillRect/>
          </a:stretch>
        </p:blipFill>
        <p:spPr>
          <a:xfrm>
            <a:off x="7736878" y="1896768"/>
            <a:ext cx="4024261" cy="2012131"/>
          </a:xfrm>
          <a:prstGeom prst="rect">
            <a:avLst/>
          </a:prstGeom>
        </p:spPr>
      </p:pic>
    </p:spTree>
    <p:extLst>
      <p:ext uri="{BB962C8B-B14F-4D97-AF65-F5344CB8AC3E}">
        <p14:creationId xmlns:p14="http://schemas.microsoft.com/office/powerpoint/2010/main" val="5712461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0"/>
                <a:lumOff val="100000"/>
              </a:schemeClr>
            </a:gs>
            <a:gs pos="35000">
              <a:schemeClr val="accent6">
                <a:lumMod val="0"/>
                <a:lumOff val="100000"/>
              </a:schemeClr>
            </a:gs>
            <a:gs pos="100000">
              <a:schemeClr val="accent6">
                <a:lumMod val="100000"/>
              </a:schemeClr>
            </a:gs>
          </a:gsLst>
          <a:lin ang="2700000" scaled="1"/>
        </a:gra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4AAD88-9CB0-A6FF-47A0-5BE66E9001C5}"/>
              </a:ext>
            </a:extLst>
          </p:cNvPr>
          <p:cNvSpPr>
            <a:spLocks noGrp="1"/>
          </p:cNvSpPr>
          <p:nvPr>
            <p:ph type="title"/>
          </p:nvPr>
        </p:nvSpPr>
        <p:spPr/>
        <p:txBody>
          <a:bodyPr>
            <a:normAutofit fontScale="90000"/>
          </a:bodyPr>
          <a:lstStyle/>
          <a:p>
            <a:br>
              <a:rPr lang="tr-TR" dirty="0"/>
            </a:br>
            <a:br>
              <a:rPr lang="tr-TR" dirty="0"/>
            </a:br>
            <a:r>
              <a:rPr lang="tr-TR" dirty="0"/>
              <a:t>BİLGİSAYARLI MUHASEBE </a:t>
            </a:r>
            <a:r>
              <a:rPr lang="tr-TR" sz="2800" dirty="0"/>
              <a:t>çerçeve programı</a:t>
            </a:r>
            <a:br>
              <a:rPr lang="tr-TR" dirty="0"/>
            </a:br>
            <a:endParaRPr lang="tr-TR" dirty="0"/>
          </a:p>
        </p:txBody>
      </p:sp>
      <p:pic>
        <p:nvPicPr>
          <p:cNvPr id="5" name="İçerik Yer Tutucusu 4">
            <a:extLst>
              <a:ext uri="{FF2B5EF4-FFF2-40B4-BE49-F238E27FC236}">
                <a16:creationId xmlns:a16="http://schemas.microsoft.com/office/drawing/2014/main" id="{67B9F5FD-3554-F61A-4786-1A3AE26CA4AB}"/>
              </a:ext>
            </a:extLst>
          </p:cNvPr>
          <p:cNvPicPr>
            <a:picLocks noGrp="1" noChangeAspect="1"/>
          </p:cNvPicPr>
          <p:nvPr>
            <p:ph idx="1"/>
          </p:nvPr>
        </p:nvPicPr>
        <p:blipFill>
          <a:blip r:embed="rId2"/>
          <a:stretch>
            <a:fillRect/>
          </a:stretch>
        </p:blipFill>
        <p:spPr>
          <a:xfrm>
            <a:off x="837224" y="2026310"/>
            <a:ext cx="10633009" cy="4345229"/>
          </a:xfrm>
        </p:spPr>
      </p:pic>
    </p:spTree>
    <p:extLst>
      <p:ext uri="{BB962C8B-B14F-4D97-AF65-F5344CB8AC3E}">
        <p14:creationId xmlns:p14="http://schemas.microsoft.com/office/powerpoint/2010/main" val="757662149"/>
      </p:ext>
    </p:extLst>
  </p:cSld>
  <p:clrMapOvr>
    <a:masterClrMapping/>
  </p:clrMapOvr>
</p:sld>
</file>

<file path=ppt/theme/theme1.xml><?xml version="1.0" encoding="utf-8"?>
<a:theme xmlns:a="http://schemas.openxmlformats.org/drawingml/2006/main" name="Kar Payı">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TM03457464[[fn=Kar Payı]]</Template>
  <TotalTime>256</TotalTime>
  <Words>624</Words>
  <Application>Microsoft Office PowerPoint</Application>
  <PresentationFormat>Geniş ekran</PresentationFormat>
  <Paragraphs>78</Paragraphs>
  <Slides>21</Slides>
  <Notes>1</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21</vt:i4>
      </vt:variant>
    </vt:vector>
  </HeadingPairs>
  <TitlesOfParts>
    <vt:vector size="27" baseType="lpstr">
      <vt:lpstr>Arial</vt:lpstr>
      <vt:lpstr>Arial Black</vt:lpstr>
      <vt:lpstr>Calibri</vt:lpstr>
      <vt:lpstr>Gill Sans MT</vt:lpstr>
      <vt:lpstr>Wingdings 2</vt:lpstr>
      <vt:lpstr>Kar Payı</vt:lpstr>
      <vt:lpstr>Bakırköy Kartaltepe mtal</vt:lpstr>
      <vt:lpstr>Okulumuzdaki alanlar</vt:lpstr>
      <vt:lpstr>BİLİŞİM TEKNOLOJİLERİ</vt:lpstr>
      <vt:lpstr>BİLİŞİM TEKNOLOJİLERİ Yazılım Geliştirme dalı çerçeve programı</vt:lpstr>
      <vt:lpstr>BÜRO YÖNETİMİ</vt:lpstr>
      <vt:lpstr>BÜRO YÖNETİMİ</vt:lpstr>
      <vt:lpstr>BÜRO YÖNETİMİ çerçeve programı </vt:lpstr>
      <vt:lpstr>            MUHASEBE ve FİNANSMAN </vt:lpstr>
      <vt:lpstr>  BİLGİSAYARLI MUHASEBE çerçeve programı </vt:lpstr>
      <vt:lpstr>DIŞ TİCARET OFİS İŞLEMLERİ </vt:lpstr>
      <vt:lpstr>  DIŞ TİCARET OFİS İŞLEMLERİ çerçeve programı </vt:lpstr>
      <vt:lpstr>Bilişim Teknolojileri  Yazılım Geliştirme dalı mezun iş alanları</vt:lpstr>
      <vt:lpstr>BÜRO YÖNETİMİ mezun iş alanları</vt:lpstr>
      <vt:lpstr>MUHASEBE ve FİNANSMAN mezun iş alanları </vt:lpstr>
      <vt:lpstr>Öğrenim süresi</vt:lpstr>
      <vt:lpstr>Okulumuzda düzenlenen sosyal,kültürel ve sportif etkinlikler</vt:lpstr>
      <vt:lpstr>Okulumuzun kazandığı başarı VE ödüller</vt:lpstr>
      <vt:lpstr>Okulumuzun fiziki imkanları</vt:lpstr>
      <vt:lpstr>Okulumuzda giyilmesi zorunlu kıyafetler</vt:lpstr>
      <vt:lpstr>Staj uygulaması</vt:lpstr>
      <vt:lpstr>Okulumuz</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Bakırköy Kartaltepe mtal</dc:title>
  <dc:creator>Celal ÇOPUROĞLU</dc:creator>
  <cp:lastModifiedBy>Celal ÇOPUROĞLU</cp:lastModifiedBy>
  <cp:revision>14</cp:revision>
  <dcterms:created xsi:type="dcterms:W3CDTF">2024-12-13T11:32:22Z</dcterms:created>
  <dcterms:modified xsi:type="dcterms:W3CDTF">2024-12-15T13:46:15Z</dcterms:modified>
</cp:coreProperties>
</file>